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handoutMasterIdLst>
    <p:handoutMasterId r:id="rId15"/>
  </p:handoutMasterIdLst>
  <p:sldIdLst>
    <p:sldId id="256" r:id="rId2"/>
    <p:sldId id="260" r:id="rId3"/>
    <p:sldId id="261" r:id="rId4"/>
    <p:sldId id="262" r:id="rId5"/>
    <p:sldId id="263" r:id="rId6"/>
    <p:sldId id="264" r:id="rId7"/>
    <p:sldId id="265" r:id="rId8"/>
    <p:sldId id="266" r:id="rId9"/>
    <p:sldId id="267" r:id="rId10"/>
    <p:sldId id="268" r:id="rId11"/>
    <p:sldId id="270" r:id="rId12"/>
    <p:sldId id="271"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327"/>
    <p:restoredTop sz="84021"/>
  </p:normalViewPr>
  <p:slideViewPr>
    <p:cSldViewPr snapToGrid="0" snapToObjects="1">
      <p:cViewPr varScale="1">
        <p:scale>
          <a:sx n="108" d="100"/>
          <a:sy n="108" d="100"/>
        </p:scale>
        <p:origin x="200" y="20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3A179C55-AB21-D241-B68E-A82CDCE35048}"/>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FD5768F5-E781-AB41-8673-F2E3FF1352EB}"/>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E42C254-1529-FE47-96B2-859752EF909E}" type="datetimeFigureOut">
              <a:rPr lang="en-US" smtClean="0"/>
              <a:t>8/30/18</a:t>
            </a:fld>
            <a:endParaRPr lang="en-US"/>
          </a:p>
        </p:txBody>
      </p:sp>
      <p:sp>
        <p:nvSpPr>
          <p:cNvPr id="4" name="Footer Placeholder 3">
            <a:extLst>
              <a:ext uri="{FF2B5EF4-FFF2-40B4-BE49-F238E27FC236}">
                <a16:creationId xmlns:a16="http://schemas.microsoft.com/office/drawing/2014/main" id="{01740EC2-88A5-E64F-8B10-C9D69DAF6068}"/>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211AAFD5-6919-A646-9058-E3A5EA531732}"/>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D88EABD2-296A-BD45-9552-1B1648622B9F}" type="slidenum">
              <a:rPr lang="en-US" smtClean="0"/>
              <a:t>‹#›</a:t>
            </a:fld>
            <a:endParaRPr lang="en-US"/>
          </a:p>
        </p:txBody>
      </p:sp>
    </p:spTree>
    <p:extLst>
      <p:ext uri="{BB962C8B-B14F-4D97-AF65-F5344CB8AC3E}">
        <p14:creationId xmlns:p14="http://schemas.microsoft.com/office/powerpoint/2010/main" val="298429140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68AD23-D581-AA45-9FFD-849705BED53E}" type="datetimeFigureOut">
              <a:rPr lang="en-US" smtClean="0"/>
              <a:t>8/30/18</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35D7232-7ED5-8240-8911-43B10A51F85B}" type="slidenum">
              <a:rPr lang="en-US" smtClean="0"/>
              <a:t>‹#›</a:t>
            </a:fld>
            <a:endParaRPr lang="en-US"/>
          </a:p>
        </p:txBody>
      </p:sp>
    </p:spTree>
    <p:extLst>
      <p:ext uri="{BB962C8B-B14F-4D97-AF65-F5344CB8AC3E}">
        <p14:creationId xmlns:p14="http://schemas.microsoft.com/office/powerpoint/2010/main" val="35979151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35D7232-7ED5-8240-8911-43B10A51F85B}" type="slidenum">
              <a:rPr lang="en-US" smtClean="0"/>
              <a:t>1</a:t>
            </a:fld>
            <a:endParaRPr lang="en-US"/>
          </a:p>
        </p:txBody>
      </p:sp>
    </p:spTree>
    <p:extLst>
      <p:ext uri="{BB962C8B-B14F-4D97-AF65-F5344CB8AC3E}">
        <p14:creationId xmlns:p14="http://schemas.microsoft.com/office/powerpoint/2010/main" val="14277553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35D7232-7ED5-8240-8911-43B10A51F85B}" type="slidenum">
              <a:rPr lang="en-US" smtClean="0"/>
              <a:t>2</a:t>
            </a:fld>
            <a:endParaRPr lang="en-US"/>
          </a:p>
        </p:txBody>
      </p:sp>
    </p:spTree>
    <p:extLst>
      <p:ext uri="{BB962C8B-B14F-4D97-AF65-F5344CB8AC3E}">
        <p14:creationId xmlns:p14="http://schemas.microsoft.com/office/powerpoint/2010/main" val="297792395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Saying “don’t use it” is not going to work. The really scary thing to a lot of people is now a 17 year old kid has a device in their hands where they can say anything at any time. You just nudge them in a direction where they think about it a different way.</a:t>
            </a:r>
          </a:p>
        </p:txBody>
      </p:sp>
      <p:sp>
        <p:nvSpPr>
          <p:cNvPr id="4" name="Slide Number Placeholder 3"/>
          <p:cNvSpPr>
            <a:spLocks noGrp="1"/>
          </p:cNvSpPr>
          <p:nvPr>
            <p:ph type="sldNum" sz="quarter" idx="5"/>
          </p:nvPr>
        </p:nvSpPr>
        <p:spPr/>
        <p:txBody>
          <a:bodyPr/>
          <a:lstStyle/>
          <a:p>
            <a:fld id="{935D7232-7ED5-8240-8911-43B10A51F85B}" type="slidenum">
              <a:rPr lang="en-US" smtClean="0"/>
              <a:t>3</a:t>
            </a:fld>
            <a:endParaRPr lang="en-US"/>
          </a:p>
        </p:txBody>
      </p:sp>
    </p:spTree>
    <p:extLst>
      <p:ext uri="{BB962C8B-B14F-4D97-AF65-F5344CB8AC3E}">
        <p14:creationId xmlns:p14="http://schemas.microsoft.com/office/powerpoint/2010/main" val="34680320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35D7232-7ED5-8240-8911-43B10A51F85B}" type="slidenum">
              <a:rPr lang="en-US" smtClean="0"/>
              <a:t>5</a:t>
            </a:fld>
            <a:endParaRPr lang="en-US"/>
          </a:p>
        </p:txBody>
      </p:sp>
    </p:spTree>
    <p:extLst>
      <p:ext uri="{BB962C8B-B14F-4D97-AF65-F5344CB8AC3E}">
        <p14:creationId xmlns:p14="http://schemas.microsoft.com/office/powerpoint/2010/main" val="41093444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a:solidFill>
                  <a:schemeClr val="tx1"/>
                </a:solidFill>
                <a:latin typeface="+mn-lt"/>
                <a:ea typeface="+mn-ea"/>
                <a:cs typeface="+mn-cs"/>
              </a:rPr>
              <a:t>1.  Admission is Free</a:t>
            </a:r>
            <a:r>
              <a:rPr lang="en-US" sz="1200" kern="1200" dirty="0">
                <a:solidFill>
                  <a:schemeClr val="tx1"/>
                </a:solidFill>
                <a:latin typeface="+mn-lt"/>
                <a:ea typeface="+mn-ea"/>
                <a:cs typeface="+mn-cs"/>
              </a:rPr>
              <a:t> - Unlike game day, people don’t have to pay to watch the action on social media. All they have to do is like, follow or friend you to get a front row seat to all of the behind the scenes action. Imagine this: everything you post to  a social media account can be seen, read or heard by every person that came to watch your last game. Before you hit send, post, tweet, share or think about all of those people in the stands. Would you be comfortable sharing that kind of information with those you love, that support you or even the complete stranger?</a:t>
            </a:r>
          </a:p>
          <a:p>
            <a:endParaRPr lang="en-US" sz="1200" kern="1200" dirty="0">
              <a:solidFill>
                <a:schemeClr val="tx1"/>
              </a:solidFill>
              <a:latin typeface="+mn-lt"/>
              <a:ea typeface="+mn-ea"/>
              <a:cs typeface="+mn-cs"/>
            </a:endParaRPr>
          </a:p>
          <a:p>
            <a:r>
              <a:rPr lang="en-US" sz="1200" kern="1200" dirty="0">
                <a:solidFill>
                  <a:schemeClr val="tx1"/>
                </a:solidFill>
                <a:latin typeface="+mn-lt"/>
                <a:ea typeface="+mn-ea"/>
                <a:cs typeface="+mn-cs"/>
              </a:rPr>
              <a:t>When you share information through social media, your audience is much bigger than will ever realize. Whether you are a big-time football recruit that could potentially play in front of 110,000 people on Saturday or a small college basketball star that plays at a NAIA school, you have an audience. Always remember that. The world is smaller than it ever has been. You can tell your story with a simple mash of a button. Always understand your audience.</a:t>
            </a:r>
          </a:p>
          <a:p>
            <a:endParaRPr lang="en-US" sz="1200" kern="1200" dirty="0">
              <a:solidFill>
                <a:schemeClr val="tx1"/>
              </a:solidFill>
              <a:latin typeface="+mn-lt"/>
              <a:ea typeface="+mn-ea"/>
              <a:cs typeface="+mn-cs"/>
            </a:endParaRPr>
          </a:p>
          <a:p>
            <a:endParaRPr lang="en-US" sz="1200" kern="1200" dirty="0">
              <a:solidFill>
                <a:schemeClr val="tx1"/>
              </a:solidFill>
              <a:latin typeface="+mn-lt"/>
              <a:ea typeface="+mn-ea"/>
              <a:cs typeface="+mn-cs"/>
            </a:endParaRPr>
          </a:p>
          <a:p>
            <a:r>
              <a:rPr lang="en-US" sz="1200" b="1" kern="1200" dirty="0">
                <a:solidFill>
                  <a:schemeClr val="tx1"/>
                </a:solidFill>
                <a:latin typeface="+mn-lt"/>
                <a:ea typeface="+mn-ea"/>
                <a:cs typeface="+mn-cs"/>
              </a:rPr>
              <a:t>3.  Your Future</a:t>
            </a:r>
            <a:r>
              <a:rPr lang="en-US" sz="1200" b="1" kern="1200" baseline="0" dirty="0">
                <a:solidFill>
                  <a:schemeClr val="tx1"/>
                </a:solidFill>
                <a:latin typeface="+mn-lt"/>
                <a:ea typeface="+mn-ea"/>
                <a:cs typeface="+mn-cs"/>
              </a:rPr>
              <a:t> is Now </a:t>
            </a:r>
            <a:r>
              <a:rPr lang="en-US" sz="1200" kern="1200" baseline="0" dirty="0">
                <a:solidFill>
                  <a:schemeClr val="tx1"/>
                </a:solidFill>
                <a:latin typeface="+mn-lt"/>
                <a:ea typeface="+mn-ea"/>
                <a:cs typeface="+mn-cs"/>
              </a:rPr>
              <a:t>- </a:t>
            </a:r>
            <a:r>
              <a:rPr lang="en-US" sz="1200" kern="1200" dirty="0">
                <a:solidFill>
                  <a:schemeClr val="tx1"/>
                </a:solidFill>
                <a:latin typeface="+mn-lt"/>
                <a:ea typeface="+mn-ea"/>
                <a:cs typeface="+mn-cs"/>
              </a:rPr>
              <a:t>People you don’t even know are watching. As an athlete, you are replaceable. Don’t forget that. What you post on social networks could ultimately cost you a job, too.</a:t>
            </a:r>
            <a:endParaRPr lang="en-US" dirty="0"/>
          </a:p>
          <a:p>
            <a:endParaRPr lang="en-US" dirty="0"/>
          </a:p>
        </p:txBody>
      </p:sp>
      <p:sp>
        <p:nvSpPr>
          <p:cNvPr id="4" name="Slide Number Placeholder 3"/>
          <p:cNvSpPr>
            <a:spLocks noGrp="1"/>
          </p:cNvSpPr>
          <p:nvPr>
            <p:ph type="sldNum" sz="quarter" idx="5"/>
          </p:nvPr>
        </p:nvSpPr>
        <p:spPr/>
        <p:txBody>
          <a:bodyPr/>
          <a:lstStyle/>
          <a:p>
            <a:fld id="{935D7232-7ED5-8240-8911-43B10A51F85B}" type="slidenum">
              <a:rPr lang="en-US" smtClean="0"/>
              <a:t>6</a:t>
            </a:fld>
            <a:endParaRPr lang="en-US"/>
          </a:p>
        </p:txBody>
      </p:sp>
    </p:spTree>
    <p:extLst>
      <p:ext uri="{BB962C8B-B14F-4D97-AF65-F5344CB8AC3E}">
        <p14:creationId xmlns:p14="http://schemas.microsoft.com/office/powerpoint/2010/main" val="18815381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4. Be Positive </a:t>
            </a:r>
            <a:r>
              <a:rPr lang="en-US" dirty="0"/>
              <a:t>- </a:t>
            </a:r>
            <a:r>
              <a:rPr lang="en-US" sz="1200" kern="1200" dirty="0">
                <a:solidFill>
                  <a:schemeClr val="tx1"/>
                </a:solidFill>
                <a:latin typeface="+mn-lt"/>
                <a:ea typeface="+mn-ea"/>
                <a:cs typeface="+mn-cs"/>
              </a:rPr>
              <a:t>People connect with those that are optimistic, full of energy and good things. Share things in your life that are positive like a trophy for winning MVP, or a birthday bash picture, a wedding, a new car, etc.</a:t>
            </a:r>
            <a:r>
              <a:rPr lang="en-US" sz="1200" kern="1200" baseline="0" dirty="0">
                <a:solidFill>
                  <a:schemeClr val="tx1"/>
                </a:solidFill>
                <a:latin typeface="+mn-lt"/>
                <a:ea typeface="+mn-ea"/>
                <a:cs typeface="+mn-cs"/>
              </a:rPr>
              <a:t>  </a:t>
            </a:r>
            <a:r>
              <a:rPr lang="en-US" sz="1200" kern="1200" dirty="0">
                <a:solidFill>
                  <a:schemeClr val="tx1"/>
                </a:solidFill>
                <a:latin typeface="+mn-lt"/>
                <a:ea typeface="+mn-ea"/>
                <a:cs typeface="+mn-cs"/>
              </a:rPr>
              <a:t>In social media, we always hear about the “bad” things. But there are more positives that happen then people realize. Share the good.</a:t>
            </a:r>
          </a:p>
          <a:p>
            <a:endParaRPr lang="en-US" sz="1200" kern="1200" dirty="0">
              <a:solidFill>
                <a:schemeClr val="tx1"/>
              </a:solidFill>
              <a:latin typeface="+mn-lt"/>
              <a:ea typeface="+mn-ea"/>
              <a:cs typeface="+mn-cs"/>
            </a:endParaRPr>
          </a:p>
          <a:p>
            <a:endParaRPr lang="en-US" sz="1200" kern="1200" dirty="0">
              <a:solidFill>
                <a:schemeClr val="tx1"/>
              </a:solidFill>
              <a:latin typeface="+mn-lt"/>
              <a:ea typeface="+mn-ea"/>
              <a:cs typeface="+mn-cs"/>
            </a:endParaRPr>
          </a:p>
          <a:p>
            <a:r>
              <a:rPr lang="en-US" sz="1200" b="1" kern="1200" dirty="0">
                <a:solidFill>
                  <a:srgbClr val="0000FF"/>
                </a:solidFill>
                <a:latin typeface="+mn-lt"/>
                <a:ea typeface="+mn-ea"/>
                <a:cs typeface="+mn-cs"/>
              </a:rPr>
              <a:t>5. Say Thank</a:t>
            </a:r>
            <a:r>
              <a:rPr lang="en-US" sz="1200" b="1" kern="1200" baseline="0" dirty="0">
                <a:solidFill>
                  <a:srgbClr val="0000FF"/>
                </a:solidFill>
                <a:latin typeface="+mn-lt"/>
                <a:ea typeface="+mn-ea"/>
                <a:cs typeface="+mn-cs"/>
              </a:rPr>
              <a:t> You</a:t>
            </a:r>
            <a:r>
              <a:rPr lang="en-US" sz="1200" kern="1200" baseline="0" dirty="0">
                <a:solidFill>
                  <a:srgbClr val="0000FF"/>
                </a:solidFill>
                <a:latin typeface="+mn-lt"/>
                <a:ea typeface="+mn-ea"/>
                <a:cs typeface="+mn-cs"/>
              </a:rPr>
              <a:t> </a:t>
            </a:r>
            <a:r>
              <a:rPr lang="en-US" sz="1200" kern="1200" baseline="0" dirty="0">
                <a:solidFill>
                  <a:schemeClr val="tx1"/>
                </a:solidFill>
                <a:latin typeface="+mn-lt"/>
                <a:ea typeface="+mn-ea"/>
                <a:cs typeface="+mn-cs"/>
              </a:rPr>
              <a:t>- I</a:t>
            </a:r>
            <a:r>
              <a:rPr lang="en-US" sz="1200" kern="1200" dirty="0">
                <a:solidFill>
                  <a:schemeClr val="tx1"/>
                </a:solidFill>
                <a:latin typeface="+mn-lt"/>
                <a:ea typeface="+mn-ea"/>
                <a:cs typeface="+mn-cs"/>
              </a:rPr>
              <a:t>f a Facebook friend tells you that you played great, be sure to tell them “thanks”. If an anonymous fan gives you a compliment on Twitter, tweet back to them with some gratitude. You’d be surprised to see how far this goes. You’re also strengthening your relationship with those that stand in your corner. Look at it this way, if someone took the time to share something positive with you, be sure to take the time to acknowledge their niceness.</a:t>
            </a:r>
          </a:p>
          <a:p>
            <a:endParaRPr lang="en-US" sz="1200" kern="1200" dirty="0">
              <a:solidFill>
                <a:schemeClr val="tx1"/>
              </a:solidFill>
              <a:latin typeface="+mn-lt"/>
              <a:ea typeface="+mn-ea"/>
              <a:cs typeface="+mn-cs"/>
            </a:endParaRPr>
          </a:p>
          <a:p>
            <a:endParaRPr lang="en-US" sz="1200" kern="1200" dirty="0">
              <a:solidFill>
                <a:schemeClr val="tx1"/>
              </a:solidFill>
              <a:latin typeface="+mn-lt"/>
              <a:ea typeface="+mn-ea"/>
              <a:cs typeface="+mn-cs"/>
            </a:endParaRPr>
          </a:p>
          <a:p>
            <a:r>
              <a:rPr lang="en-US" sz="1200" b="1" kern="1200" dirty="0">
                <a:solidFill>
                  <a:schemeClr val="tx1"/>
                </a:solidFill>
                <a:latin typeface="+mn-lt"/>
                <a:ea typeface="+mn-ea"/>
                <a:cs typeface="+mn-cs"/>
              </a:rPr>
              <a:t>6.  A Picture is Worth a Thousand Words </a:t>
            </a:r>
            <a:r>
              <a:rPr lang="en-US" sz="1200" kern="1200" dirty="0">
                <a:solidFill>
                  <a:schemeClr val="tx1"/>
                </a:solidFill>
                <a:latin typeface="+mn-lt"/>
                <a:ea typeface="+mn-ea"/>
                <a:cs typeface="+mn-cs"/>
              </a:rPr>
              <a:t>- The old adage still rings true. Instagram is such a big tool in today’s social media world. It is an awesome tool. If your team travels a lot for games, share your story with pictures. People love to see the trip and the journey that sports can take you on.</a:t>
            </a:r>
          </a:p>
          <a:p>
            <a:endParaRPr lang="en-US" sz="1200" kern="1200" dirty="0">
              <a:solidFill>
                <a:schemeClr val="tx1"/>
              </a:solidFill>
              <a:latin typeface="+mn-lt"/>
              <a:ea typeface="+mn-ea"/>
              <a:cs typeface="+mn-cs"/>
            </a:endParaRPr>
          </a:p>
          <a:p>
            <a:r>
              <a:rPr lang="en-US" sz="1200" kern="1200" dirty="0">
                <a:solidFill>
                  <a:schemeClr val="tx1"/>
                </a:solidFill>
                <a:latin typeface="+mn-lt"/>
                <a:ea typeface="+mn-ea"/>
                <a:cs typeface="+mn-cs"/>
              </a:rPr>
              <a:t>But also be warned, that pictures can harm you more than words, too. Do yourself a favor when you go to a party. Leave your phone in the car. Or keep your fingers away from the camera app. Let’s go back to the mom rule – would she approve of this picture you are about to take? When it doubt, don’t do it.</a:t>
            </a:r>
          </a:p>
          <a:p>
            <a:endParaRPr lang="en-US" dirty="0"/>
          </a:p>
        </p:txBody>
      </p:sp>
      <p:sp>
        <p:nvSpPr>
          <p:cNvPr id="4" name="Slide Number Placeholder 3"/>
          <p:cNvSpPr>
            <a:spLocks noGrp="1"/>
          </p:cNvSpPr>
          <p:nvPr>
            <p:ph type="sldNum" sz="quarter" idx="5"/>
          </p:nvPr>
        </p:nvSpPr>
        <p:spPr/>
        <p:txBody>
          <a:bodyPr/>
          <a:lstStyle/>
          <a:p>
            <a:fld id="{935D7232-7ED5-8240-8911-43B10A51F85B}" type="slidenum">
              <a:rPr lang="en-US" smtClean="0"/>
              <a:t>7</a:t>
            </a:fld>
            <a:endParaRPr lang="en-US"/>
          </a:p>
        </p:txBody>
      </p:sp>
    </p:spTree>
    <p:extLst>
      <p:ext uri="{BB962C8B-B14F-4D97-AF65-F5344CB8AC3E}">
        <p14:creationId xmlns:p14="http://schemas.microsoft.com/office/powerpoint/2010/main" val="223064665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a:solidFill>
                  <a:schemeClr val="tx1"/>
                </a:solidFill>
                <a:latin typeface="+mn-lt"/>
                <a:ea typeface="+mn-ea"/>
                <a:cs typeface="+mn-cs"/>
              </a:rPr>
              <a:t>7.  Responsible Retweeting </a:t>
            </a:r>
            <a:r>
              <a:rPr lang="en-US" sz="1200" kern="1200" dirty="0">
                <a:solidFill>
                  <a:schemeClr val="tx1"/>
                </a:solidFill>
                <a:latin typeface="+mn-lt"/>
                <a:ea typeface="+mn-ea"/>
                <a:cs typeface="+mn-cs"/>
              </a:rPr>
              <a:t>- just because you hit the Retweet button doesn’t excuse you from a bad tweet. Those words you are sharing from someone else’s account now become your words. If you retweet something that has profanity, sexual, insulting or offensive, it is a reflection of you, not the person who posted it originally.</a:t>
            </a:r>
          </a:p>
          <a:p>
            <a:endParaRPr lang="en-US" sz="1200" b="1" kern="1200" dirty="0">
              <a:solidFill>
                <a:schemeClr val="tx1"/>
              </a:solidFill>
              <a:latin typeface="+mn-lt"/>
              <a:ea typeface="+mn-ea"/>
              <a:cs typeface="+mn-cs"/>
            </a:endParaRPr>
          </a:p>
          <a:p>
            <a:pPr marL="228600" marR="0" indent="-228600" algn="l" defTabSz="457200" rtl="0" eaLnBrk="1" fontAlgn="auto" latinLnBrk="0" hangingPunct="1">
              <a:lnSpc>
                <a:spcPct val="100000"/>
              </a:lnSpc>
              <a:spcBef>
                <a:spcPts val="0"/>
              </a:spcBef>
              <a:spcAft>
                <a:spcPts val="0"/>
              </a:spcAft>
              <a:buClrTx/>
              <a:buSzTx/>
              <a:buFontTx/>
              <a:buAutoNum type="arabicPeriod" startAt="8"/>
              <a:tabLst/>
              <a:defRPr/>
            </a:pPr>
            <a:r>
              <a:rPr lang="en-US" sz="1200" b="1" kern="1200" dirty="0">
                <a:solidFill>
                  <a:schemeClr val="tx1"/>
                </a:solidFill>
                <a:latin typeface="+mn-lt"/>
                <a:ea typeface="+mn-ea"/>
                <a:cs typeface="+mn-cs"/>
              </a:rPr>
              <a:t>Connect Digital with Reality</a:t>
            </a:r>
            <a:r>
              <a:rPr lang="en-US" sz="1200" b="1" kern="1200" baseline="0" dirty="0">
                <a:solidFill>
                  <a:schemeClr val="tx1"/>
                </a:solidFill>
                <a:latin typeface="+mn-lt"/>
                <a:ea typeface="+mn-ea"/>
                <a:cs typeface="+mn-cs"/>
              </a:rPr>
              <a:t> </a:t>
            </a:r>
            <a:r>
              <a:rPr lang="en-US" sz="1200" kern="1200" baseline="0" dirty="0">
                <a:solidFill>
                  <a:schemeClr val="tx1"/>
                </a:solidFill>
                <a:latin typeface="+mn-lt"/>
                <a:ea typeface="+mn-ea"/>
                <a:cs typeface="+mn-cs"/>
              </a:rPr>
              <a:t>- </a:t>
            </a:r>
            <a:r>
              <a:rPr lang="en-US" sz="1200" kern="1200" dirty="0">
                <a:solidFill>
                  <a:schemeClr val="tx1"/>
                </a:solidFill>
                <a:latin typeface="+mn-lt"/>
                <a:ea typeface="+mn-ea"/>
                <a:cs typeface="+mn-cs"/>
              </a:rPr>
              <a:t>Understand this: When you apply for a job or to a college, a lot of potential employers and schools search your name on Google. Guess what usually pops up first? Social media sites. Your resume is what you say in today’s digital world. Understand there is a cross-over between what you say on the Internet and what you say in reality.</a:t>
            </a:r>
          </a:p>
          <a:p>
            <a:pPr marL="228600" marR="0" indent="-228600" algn="l" defTabSz="457200" rtl="0" eaLnBrk="1" fontAlgn="auto" latinLnBrk="0" hangingPunct="1">
              <a:lnSpc>
                <a:spcPct val="100000"/>
              </a:lnSpc>
              <a:spcBef>
                <a:spcPts val="0"/>
              </a:spcBef>
              <a:spcAft>
                <a:spcPts val="0"/>
              </a:spcAft>
              <a:buClrTx/>
              <a:buSzTx/>
              <a:buFontTx/>
              <a:buAutoNum type="arabicPeriod" startAt="8"/>
              <a:tabLst/>
              <a:defRPr/>
            </a:pPr>
            <a:endParaRPr lang="en-US" sz="1200" kern="1200" dirty="0">
              <a:solidFill>
                <a:schemeClr val="tx1"/>
              </a:solidFill>
              <a:latin typeface="+mn-lt"/>
              <a:ea typeface="+mn-ea"/>
              <a:cs typeface="+mn-cs"/>
            </a:endParaRPr>
          </a:p>
          <a:p>
            <a:r>
              <a:rPr lang="en-US" sz="1200" b="1" kern="1200" dirty="0">
                <a:solidFill>
                  <a:schemeClr val="tx1"/>
                </a:solidFill>
                <a:latin typeface="+mn-lt"/>
                <a:ea typeface="+mn-ea"/>
                <a:cs typeface="+mn-cs"/>
              </a:rPr>
              <a:t>9.</a:t>
            </a:r>
            <a:r>
              <a:rPr lang="en-US" sz="1200" b="1" kern="1200" baseline="0" dirty="0">
                <a:solidFill>
                  <a:schemeClr val="tx1"/>
                </a:solidFill>
                <a:latin typeface="+mn-lt"/>
                <a:ea typeface="+mn-ea"/>
                <a:cs typeface="+mn-cs"/>
              </a:rPr>
              <a:t>  Tell Your Story </a:t>
            </a:r>
            <a:r>
              <a:rPr lang="en-US" sz="1200" kern="1200" baseline="0" dirty="0">
                <a:solidFill>
                  <a:schemeClr val="tx1"/>
                </a:solidFill>
                <a:latin typeface="+mn-lt"/>
                <a:ea typeface="+mn-ea"/>
                <a:cs typeface="+mn-cs"/>
              </a:rPr>
              <a:t>-   </a:t>
            </a:r>
            <a:r>
              <a:rPr lang="en-US" sz="1200" kern="1200" dirty="0">
                <a:solidFill>
                  <a:schemeClr val="tx1"/>
                </a:solidFill>
                <a:latin typeface="+mn-lt"/>
                <a:ea typeface="+mn-ea"/>
                <a:cs typeface="+mn-cs"/>
              </a:rPr>
              <a:t>Less than five years ago, if you were a player that was fortunate enough to earn a college scholarship for athletics, you called the local news media if you wanted to get the great news out to the world.</a:t>
            </a:r>
            <a:r>
              <a:rPr lang="en-US" sz="1200" kern="1200" baseline="0" dirty="0">
                <a:solidFill>
                  <a:schemeClr val="tx1"/>
                </a:solidFill>
                <a:latin typeface="+mn-lt"/>
                <a:ea typeface="+mn-ea"/>
                <a:cs typeface="+mn-cs"/>
              </a:rPr>
              <a:t>  </a:t>
            </a:r>
            <a:r>
              <a:rPr lang="en-US" sz="1200" kern="1200" dirty="0">
                <a:solidFill>
                  <a:schemeClr val="tx1"/>
                </a:solidFill>
                <a:latin typeface="+mn-lt"/>
                <a:ea typeface="+mn-ea"/>
                <a:cs typeface="+mn-cs"/>
              </a:rPr>
              <a:t>You can still do that. But you can do it yourself now, too.</a:t>
            </a:r>
            <a:r>
              <a:rPr lang="en-US" sz="1200" kern="1200" baseline="0" dirty="0">
                <a:solidFill>
                  <a:schemeClr val="tx1"/>
                </a:solidFill>
                <a:latin typeface="+mn-lt"/>
                <a:ea typeface="+mn-ea"/>
                <a:cs typeface="+mn-cs"/>
              </a:rPr>
              <a:t>  </a:t>
            </a:r>
            <a:r>
              <a:rPr lang="en-US" sz="1200" kern="1200" dirty="0">
                <a:solidFill>
                  <a:schemeClr val="tx1"/>
                </a:solidFill>
                <a:latin typeface="+mn-lt"/>
                <a:ea typeface="+mn-ea"/>
                <a:cs typeface="+mn-cs"/>
              </a:rPr>
              <a:t>Why let someone else tell your message? In a world when such tools are available, you have the ability to control every piece of news that comes out of your program (if you are a coach) or out of your own life (if you are a player).This moment is </a:t>
            </a:r>
            <a:r>
              <a:rPr lang="en-US" sz="1200" i="1" kern="1200" dirty="0">
                <a:solidFill>
                  <a:schemeClr val="tx1"/>
                </a:solidFill>
                <a:latin typeface="+mn-lt"/>
                <a:ea typeface="+mn-ea"/>
                <a:cs typeface="+mn-cs"/>
              </a:rPr>
              <a:t>your</a:t>
            </a:r>
            <a:r>
              <a:rPr lang="en-US" sz="1200" i="0" kern="1200" dirty="0">
                <a:solidFill>
                  <a:schemeClr val="tx1"/>
                </a:solidFill>
                <a:latin typeface="+mn-lt"/>
                <a:ea typeface="+mn-ea"/>
                <a:cs typeface="+mn-cs"/>
              </a:rPr>
              <a:t> story, so tell it in </a:t>
            </a:r>
            <a:r>
              <a:rPr lang="en-US" sz="1200" i="1" kern="1200" dirty="0">
                <a:solidFill>
                  <a:schemeClr val="tx1"/>
                </a:solidFill>
                <a:latin typeface="+mn-lt"/>
                <a:ea typeface="+mn-ea"/>
                <a:cs typeface="+mn-cs"/>
              </a:rPr>
              <a:t>your</a:t>
            </a:r>
            <a:r>
              <a:rPr lang="en-US" sz="1200" i="0" kern="1200" dirty="0">
                <a:solidFill>
                  <a:schemeClr val="tx1"/>
                </a:solidFill>
                <a:latin typeface="+mn-lt"/>
                <a:ea typeface="+mn-ea"/>
                <a:cs typeface="+mn-cs"/>
              </a:rPr>
              <a:t> way.</a:t>
            </a:r>
          </a:p>
          <a:p>
            <a:endParaRPr lang="en-US" sz="1200" kern="1200" dirty="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dirty="0">
                <a:solidFill>
                  <a:schemeClr val="tx1"/>
                </a:solidFill>
                <a:latin typeface="+mn-lt"/>
                <a:ea typeface="+mn-ea"/>
                <a:cs typeface="+mn-cs"/>
              </a:rPr>
              <a:t>10.  Check spelling, grammar and word usage</a:t>
            </a:r>
            <a:r>
              <a:rPr lang="en-US" sz="1200" b="1" kern="1200" baseline="0" dirty="0">
                <a:solidFill>
                  <a:schemeClr val="tx1"/>
                </a:solidFill>
                <a:latin typeface="+mn-lt"/>
                <a:ea typeface="+mn-ea"/>
                <a:cs typeface="+mn-cs"/>
              </a:rPr>
              <a:t> - </a:t>
            </a:r>
            <a:r>
              <a:rPr lang="en-US" sz="1200" b="1" kern="1200" dirty="0">
                <a:solidFill>
                  <a:schemeClr val="tx1"/>
                </a:solidFill>
                <a:latin typeface="+mn-lt"/>
                <a:ea typeface="+mn-ea"/>
                <a:cs typeface="+mn-cs"/>
              </a:rPr>
              <a:t> </a:t>
            </a:r>
            <a:r>
              <a:rPr lang="en-US" sz="1200" b="0" kern="1200" dirty="0">
                <a:solidFill>
                  <a:schemeClr val="tx1"/>
                </a:solidFill>
                <a:latin typeface="+mn-lt"/>
                <a:ea typeface="+mn-ea"/>
                <a:cs typeface="+mn-cs"/>
              </a:rPr>
              <a:t>If you cannot spell a word or do not understand its meaning or proper usage, you should look up the word and its meaning and usage. If you are not willing to do the extra leg work, you shouldn't use it in a post. Misspelled words or words used improperly tell the world a lot more than you may realize.</a:t>
            </a:r>
          </a:p>
          <a:p>
            <a:endParaRPr lang="en-US" sz="1200" kern="1200" dirty="0">
              <a:solidFill>
                <a:schemeClr val="tx1"/>
              </a:solidFill>
              <a:latin typeface="+mn-lt"/>
              <a:ea typeface="+mn-ea"/>
              <a:cs typeface="+mn-cs"/>
            </a:endParaRPr>
          </a:p>
          <a:p>
            <a:endParaRPr lang="en-US" dirty="0"/>
          </a:p>
        </p:txBody>
      </p:sp>
      <p:sp>
        <p:nvSpPr>
          <p:cNvPr id="4" name="Slide Number Placeholder 3"/>
          <p:cNvSpPr>
            <a:spLocks noGrp="1"/>
          </p:cNvSpPr>
          <p:nvPr>
            <p:ph type="sldNum" sz="quarter" idx="5"/>
          </p:nvPr>
        </p:nvSpPr>
        <p:spPr/>
        <p:txBody>
          <a:bodyPr/>
          <a:lstStyle/>
          <a:p>
            <a:fld id="{935D7232-7ED5-8240-8911-43B10A51F85B}" type="slidenum">
              <a:rPr lang="en-US" smtClean="0"/>
              <a:t>8</a:t>
            </a:fld>
            <a:endParaRPr lang="en-US"/>
          </a:p>
        </p:txBody>
      </p:sp>
    </p:spTree>
    <p:extLst>
      <p:ext uri="{BB962C8B-B14F-4D97-AF65-F5344CB8AC3E}">
        <p14:creationId xmlns:p14="http://schemas.microsoft.com/office/powerpoint/2010/main" val="307939140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35D7232-7ED5-8240-8911-43B10A51F85B}" type="slidenum">
              <a:rPr lang="en-US" smtClean="0"/>
              <a:t>10</a:t>
            </a:fld>
            <a:endParaRPr lang="en-US"/>
          </a:p>
        </p:txBody>
      </p:sp>
    </p:spTree>
    <p:extLst>
      <p:ext uri="{BB962C8B-B14F-4D97-AF65-F5344CB8AC3E}">
        <p14:creationId xmlns:p14="http://schemas.microsoft.com/office/powerpoint/2010/main" val="131317796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35D7232-7ED5-8240-8911-43B10A51F85B}" type="slidenum">
              <a:rPr lang="en-US" smtClean="0"/>
              <a:t>12</a:t>
            </a:fld>
            <a:endParaRPr lang="en-US"/>
          </a:p>
        </p:txBody>
      </p:sp>
    </p:spTree>
    <p:extLst>
      <p:ext uri="{BB962C8B-B14F-4D97-AF65-F5344CB8AC3E}">
        <p14:creationId xmlns:p14="http://schemas.microsoft.com/office/powerpoint/2010/main" val="24485123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400" y="153923"/>
            <a:ext cx="6705600" cy="65532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7010400" y="2052960"/>
            <a:ext cx="1981200" cy="1828800"/>
          </a:xfrm>
        </p:spPr>
        <p:txBody>
          <a:bodyPr anchor="ctr">
            <a:normAutofit/>
          </a:bodyPr>
          <a:lstStyle>
            <a:lvl1pPr marL="0" indent="0" algn="l">
              <a:buNone/>
              <a:defRPr sz="19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10" name="Date Placeholder 9"/>
          <p:cNvSpPr>
            <a:spLocks noGrp="1"/>
          </p:cNvSpPr>
          <p:nvPr>
            <p:ph type="dt" sz="half" idx="10"/>
          </p:nvPr>
        </p:nvSpPr>
        <p:spPr/>
        <p:txBody>
          <a:bodyPr/>
          <a:lstStyle>
            <a:lvl1pPr>
              <a:defRPr>
                <a:solidFill>
                  <a:schemeClr val="bg2"/>
                </a:solidFill>
              </a:defRPr>
            </a:lvl1pPr>
          </a:lstStyle>
          <a:p>
            <a:fld id="{34D8DEE8-7A87-4E01-8ADE-4C49CDD43F74}" type="datetime1">
              <a:rPr lang="en-US" smtClean="0"/>
              <a:pPr/>
              <a:t>8/30/18</a:t>
            </a:fld>
            <a:endParaRPr lang="en-US" dirty="0"/>
          </a:p>
        </p:txBody>
      </p:sp>
      <p:sp>
        <p:nvSpPr>
          <p:cNvPr id="11" name="Slide Number Placeholder 10"/>
          <p:cNvSpPr>
            <a:spLocks noGrp="1"/>
          </p:cNvSpPr>
          <p:nvPr>
            <p:ph type="sldNum" sz="quarter" idx="11"/>
          </p:nvPr>
        </p:nvSpPr>
        <p:spPr/>
        <p:txBody>
          <a:bodyPr/>
          <a:lstStyle>
            <a:lvl1pPr>
              <a:defRPr>
                <a:solidFill>
                  <a:srgbClr val="FFFFFF"/>
                </a:solidFill>
              </a:defRPr>
            </a:lvl1pPr>
          </a:lstStyle>
          <a:p>
            <a:pPr algn="r"/>
            <a:fld id="{F7886C9C-DC18-4195-8FD5-A50AA931D419}" type="slidenum">
              <a:rPr lang="en-US" smtClean="0"/>
              <a:pPr algn="r"/>
              <a:t>‹#›</a:t>
            </a:fld>
            <a:endParaRPr lang="en-US" dirty="0"/>
          </a:p>
        </p:txBody>
      </p:sp>
      <p:sp>
        <p:nvSpPr>
          <p:cNvPr id="12" name="Footer Placeholder 11"/>
          <p:cNvSpPr>
            <a:spLocks noGrp="1"/>
          </p:cNvSpPr>
          <p:nvPr>
            <p:ph type="ftr" sz="quarter" idx="12"/>
          </p:nvPr>
        </p:nvSpPr>
        <p:spPr/>
        <p:txBody>
          <a:bodyPr/>
          <a:lstStyle>
            <a:lvl1pPr>
              <a:defRPr>
                <a:solidFill>
                  <a:schemeClr val="bg2"/>
                </a:solidFill>
              </a:defRPr>
            </a:lvl1pPr>
          </a:lstStyle>
          <a:p>
            <a:endParaRPr lang="en-US" dirty="0"/>
          </a:p>
        </p:txBody>
      </p:sp>
      <p:sp>
        <p:nvSpPr>
          <p:cNvPr id="13" name="Title 12"/>
          <p:cNvSpPr>
            <a:spLocks noGrp="1"/>
          </p:cNvSpPr>
          <p:nvPr>
            <p:ph type="title"/>
          </p:nvPr>
        </p:nvSpPr>
        <p:spPr>
          <a:xfrm>
            <a:off x="457200" y="2052960"/>
            <a:ext cx="6324600" cy="1828800"/>
          </a:xfrm>
        </p:spPr>
        <p:txBody>
          <a:bodyPr/>
          <a:lstStyle>
            <a:lvl1pPr algn="r">
              <a:defRPr sz="4200" spc="150" baseline="0"/>
            </a:lvl1pPr>
          </a:lstStyle>
          <a:p>
            <a:r>
              <a:rPr lang="en-US"/>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F8F9461-E3EB-40CD-B93F-E5CBBBD8E0BA}" type="datetimeFigureOut">
              <a:rPr lang="en-US" smtClean="0"/>
              <a:pPr/>
              <a:t>8/30/18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EA7543-9AAE-4E9F-B28C-4FCCFD07D4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152400" y="147319"/>
            <a:ext cx="6705600"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7010400" y="147319"/>
            <a:ext cx="1956046"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162800" y="274638"/>
            <a:ext cx="1676400" cy="5851525"/>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0578FA3-38AD-400D-A4D2-18E8EF129E5F}" type="datetime1">
              <a:rPr lang="en-US" smtClean="0"/>
              <a:pPr/>
              <a:t>8/30/18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chemeClr val="bg2"/>
                </a:solidFill>
              </a:defRPr>
            </a:lvl1pPr>
          </a:lstStyle>
          <a:p>
            <a:fld id="{F7886C9C-DC18-4195-8FD5-A50AA931D419}"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A2EFF424-F111-43CB-9C75-D52325012943}" type="datetime1">
              <a:rPr lang="en-US" smtClean="0"/>
              <a:pPr/>
              <a:t>8/30/18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886C9C-DC18-4195-8FD5-A50AA931D419}" type="slidenum">
              <a:rPr lang="en-US" smtClean="0"/>
              <a:pPr/>
              <a:t>‹#›</a:t>
            </a:fld>
            <a:endParaRPr lang="en-US"/>
          </a:p>
        </p:txBody>
      </p:sp>
      <p:sp>
        <p:nvSpPr>
          <p:cNvPr id="7" name="Title 6"/>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400" y="153923"/>
            <a:ext cx="6705600" cy="6553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162799" y="2892277"/>
            <a:ext cx="1600201" cy="1645920"/>
          </a:xfrm>
        </p:spPr>
        <p:txBody>
          <a:bodyPr anchor="ctr"/>
          <a:lstStyle>
            <a:lvl1pPr marL="0" indent="0">
              <a:buNone/>
              <a:defRPr sz="200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9" name="Date Placeholder 8"/>
          <p:cNvSpPr>
            <a:spLocks noGrp="1"/>
          </p:cNvSpPr>
          <p:nvPr>
            <p:ph type="dt" sz="half" idx="10"/>
          </p:nvPr>
        </p:nvSpPr>
        <p:spPr/>
        <p:txBody>
          <a:bodyPr/>
          <a:lstStyle>
            <a:lvl1pPr>
              <a:defRPr>
                <a:solidFill>
                  <a:srgbClr val="FFFFFF"/>
                </a:solidFill>
              </a:defRPr>
            </a:lvl1pPr>
          </a:lstStyle>
          <a:p>
            <a:fld id="{74A8BBF0-342D-409A-9C0A-B1B451E92883}" type="datetime1">
              <a:rPr lang="en-US" smtClean="0"/>
              <a:pPr/>
              <a:t>8/30/18</a:t>
            </a:fld>
            <a:endParaRPr lang="en-US" dirty="0"/>
          </a:p>
        </p:txBody>
      </p:sp>
      <p:sp>
        <p:nvSpPr>
          <p:cNvPr id="10" name="Slide Number Placeholder 9"/>
          <p:cNvSpPr>
            <a:spLocks noGrp="1"/>
          </p:cNvSpPr>
          <p:nvPr>
            <p:ph type="sldNum" sz="quarter" idx="11"/>
          </p:nvPr>
        </p:nvSpPr>
        <p:spPr/>
        <p:txBody>
          <a:bodyPr/>
          <a:lstStyle>
            <a:lvl1pPr>
              <a:defRPr>
                <a:solidFill>
                  <a:schemeClr val="bg2"/>
                </a:solidFill>
              </a:defRPr>
            </a:lvl1pPr>
          </a:lstStyle>
          <a:p>
            <a:pPr algn="r"/>
            <a:fld id="{F7886C9C-DC18-4195-8FD5-A50AA931D419}" type="slidenum">
              <a:rPr lang="en-US" smtClean="0"/>
              <a:pPr algn="r"/>
              <a:t>‹#›</a:t>
            </a:fld>
            <a:endParaRPr lang="en-US" dirty="0"/>
          </a:p>
        </p:txBody>
      </p:sp>
      <p:sp>
        <p:nvSpPr>
          <p:cNvPr id="11" name="Footer Placeholder 10"/>
          <p:cNvSpPr>
            <a:spLocks noGrp="1"/>
          </p:cNvSpPr>
          <p:nvPr>
            <p:ph type="ftr" sz="quarter" idx="12"/>
          </p:nvPr>
        </p:nvSpPr>
        <p:spPr/>
        <p:txBody>
          <a:bodyPr/>
          <a:lstStyle>
            <a:lvl1pPr>
              <a:defRPr>
                <a:solidFill>
                  <a:srgbClr val="FFFFFF"/>
                </a:solidFill>
              </a:defRPr>
            </a:lvl1pPr>
          </a:lstStyle>
          <a:p>
            <a:endParaRPr lang="en-US" dirty="0"/>
          </a:p>
        </p:txBody>
      </p:sp>
      <p:sp>
        <p:nvSpPr>
          <p:cNvPr id="12" name="Title 11"/>
          <p:cNvSpPr>
            <a:spLocks noGrp="1"/>
          </p:cNvSpPr>
          <p:nvPr>
            <p:ph type="title"/>
          </p:nvPr>
        </p:nvSpPr>
        <p:spPr>
          <a:xfrm>
            <a:off x="381000" y="2892277"/>
            <a:ext cx="6324600" cy="1645920"/>
          </a:xfrm>
        </p:spPr>
        <p:txBody>
          <a:bodyPr/>
          <a:lstStyle>
            <a:lvl1pPr algn="r">
              <a:defRPr sz="4200" spc="150" baseline="0"/>
            </a:lvl1pPr>
          </a:lstStyle>
          <a:p>
            <a:r>
              <a:rPr lang="en-US"/>
              <a:t>Click to edit Master title style</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48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p:txBody>
          <a:bodyPr/>
          <a:lstStyle/>
          <a:p>
            <a:fld id="{345DA190-4BDC-4D39-B5BB-A14B3E8B1B3D}" type="datetime1">
              <a:rPr lang="en-US" smtClean="0"/>
              <a:pPr/>
              <a:t>8/30/18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7886C9C-DC18-4195-8FD5-A50AA931D419}" type="slidenum">
              <a:rPr lang="en-US" smtClean="0"/>
              <a:pPr/>
              <a:t>‹#›</a:t>
            </a:fld>
            <a:endParaRPr lang="en-US"/>
          </a:p>
        </p:txBody>
      </p:sp>
      <p:sp>
        <p:nvSpPr>
          <p:cNvPr id="8" name="Title 7"/>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722438"/>
            <a:ext cx="4040188"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457200" y="2438399"/>
            <a:ext cx="4040188"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438399"/>
            <a:ext cx="4041775"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81D52F2-9B11-4FC0-9217-7D20B3AC9849}" type="datetime1">
              <a:rPr lang="en-US" smtClean="0"/>
              <a:pPr/>
              <a:t>8/30/18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7886C9C-DC18-4195-8FD5-A50AA931D419}" type="slidenum">
              <a:rPr lang="en-US" smtClean="0"/>
              <a:pPr/>
              <a:t>‹#›</a:t>
            </a:fld>
            <a:endParaRPr lang="en-US"/>
          </a:p>
        </p:txBody>
      </p:sp>
      <p:sp>
        <p:nvSpPr>
          <p:cNvPr id="10" name="Title 9"/>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4CF13737-8506-438E-ABC0-0BE7E06DCCA6}" type="datetime1">
              <a:rPr lang="en-US" smtClean="0"/>
              <a:pPr/>
              <a:t>8/30/18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7886C9C-DC18-4195-8FD5-A50AA931D419}" type="slidenum">
              <a:rPr lang="en-US" smtClean="0"/>
              <a:pPr/>
              <a:t>‹#›</a:t>
            </a:fld>
            <a:endParaRPr lang="en-US"/>
          </a:p>
        </p:txBody>
      </p:sp>
      <p:sp>
        <p:nvSpPr>
          <p:cNvPr id="6" name="Title 5"/>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Rectangle 4"/>
          <p:cNvSpPr/>
          <p:nvPr/>
        </p:nvSpPr>
        <p:spPr>
          <a:xfrm>
            <a:off x="152400" y="150919"/>
            <a:ext cx="8831802"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941D58AA-1C84-40C9-BFEE-631CCB17636C}" type="datetime1">
              <a:rPr lang="en-US" smtClean="0"/>
              <a:pPr/>
              <a:t>8/30/18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7886C9C-DC18-4195-8FD5-A50AA931D41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0" name="Rectangle 9"/>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7010400" y="150876"/>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ectangle 8"/>
          <p:cNvSpPr/>
          <p:nvPr/>
        </p:nvSpPr>
        <p:spPr>
          <a:xfrm>
            <a:off x="152400" y="152400"/>
            <a:ext cx="6705600" cy="65532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609600" y="304800"/>
            <a:ext cx="5867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7159752" y="2130552"/>
            <a:ext cx="1673352" cy="2816352"/>
          </a:xfrm>
        </p:spPr>
        <p:txBody>
          <a:bodyPr tIns="0"/>
          <a:lstStyle>
            <a:lvl1pPr marL="0" indent="0">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36542C1-4E96-413B-B72E-6C4B39D85C9D}" type="datetime1">
              <a:rPr lang="en-US" smtClean="0"/>
              <a:pPr/>
              <a:t>8/30/18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ln>
            <a:noFill/>
          </a:ln>
        </p:spPr>
        <p:txBody>
          <a:bodyPr/>
          <a:lstStyle>
            <a:lvl1pPr>
              <a:defRPr>
                <a:solidFill>
                  <a:srgbClr val="FFFFFF"/>
                </a:solidFill>
              </a:defRPr>
            </a:lvl1pPr>
          </a:lstStyle>
          <a:p>
            <a:fld id="{F7886C9C-DC18-4195-8FD5-A50AA931D419}" type="slidenum">
              <a:rPr lang="en-US" smtClean="0"/>
              <a:pPr/>
              <a:t>‹#›</a:t>
            </a:fld>
            <a:endParaRPr lang="en-US" dirty="0"/>
          </a:p>
        </p:txBody>
      </p:sp>
      <p:sp>
        <p:nvSpPr>
          <p:cNvPr id="11" name="Title 10"/>
          <p:cNvSpPr>
            <a:spLocks noGrp="1"/>
          </p:cNvSpPr>
          <p:nvPr>
            <p:ph type="title"/>
          </p:nvPr>
        </p:nvSpPr>
        <p:spPr>
          <a:xfrm>
            <a:off x="7159752" y="457200"/>
            <a:ext cx="1675660" cy="1673352"/>
          </a:xfrm>
        </p:spPr>
        <p:txBody>
          <a:bodyPr anchor="b"/>
          <a:lstStyle>
            <a:lvl1pPr algn="l">
              <a:defRPr sz="2000" spc="150" baseline="0"/>
            </a:lvl1pPr>
          </a:lstStyle>
          <a:p>
            <a:r>
              <a:rPr lang="en-US"/>
              <a:t>Click to edit Master title style</a:t>
            </a:r>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ectangle 8"/>
          <p:cNvSpPr/>
          <p:nvPr/>
        </p:nvSpPr>
        <p:spPr>
          <a:xfrm>
            <a:off x="7010400" y="150876"/>
            <a:ext cx="1981200" cy="655624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152400" y="152400"/>
            <a:ext cx="6705600" cy="6553200"/>
          </a:xfrm>
        </p:spPr>
        <p:txBody>
          <a:bodyPr anchor="ct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7162800" y="2133600"/>
            <a:ext cx="1676400" cy="2971800"/>
          </a:xfrm>
        </p:spPr>
        <p:txBody>
          <a:bodyPr tIns="0"/>
          <a:lstStyle>
            <a:lvl1pPr marL="0" indent="0">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0542AA2-D442-471A-9D69-80392E1E581D}" type="datetime1">
              <a:rPr lang="en-US" smtClean="0"/>
              <a:pPr/>
              <a:t>8/30/18</a:t>
            </a:fld>
            <a:endParaRPr lang="en-US" dirty="0"/>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7886C9C-DC18-4195-8FD5-A50AA931D419}" type="slidenum">
              <a:rPr lang="en-US" smtClean="0"/>
              <a:pPr/>
              <a:t>‹#›</a:t>
            </a:fld>
            <a:endParaRPr lang="en-US"/>
          </a:p>
        </p:txBody>
      </p:sp>
      <p:sp>
        <p:nvSpPr>
          <p:cNvPr id="10" name="Title 9"/>
          <p:cNvSpPr>
            <a:spLocks noGrp="1"/>
          </p:cNvSpPr>
          <p:nvPr>
            <p:ph type="title"/>
          </p:nvPr>
        </p:nvSpPr>
        <p:spPr>
          <a:xfrm>
            <a:off x="7162800" y="460248"/>
            <a:ext cx="1676400" cy="1673352"/>
          </a:xfrm>
        </p:spPr>
        <p:txBody>
          <a:bodyPr anchor="b"/>
          <a:lstStyle>
            <a:lvl1pPr algn="l">
              <a:defRPr sz="2000" spc="150" baseline="0">
                <a:solidFill>
                  <a:schemeClr val="tx2"/>
                </a:solidFill>
              </a:defRPr>
            </a:lvl1pPr>
          </a:lstStyle>
          <a:p>
            <a:r>
              <a:rPr lang="en-US"/>
              <a:t>Click to edit Master title style</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152400" y="1634971"/>
            <a:ext cx="8831802" cy="504547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399" y="152400"/>
            <a:ext cx="8814047" cy="1346447"/>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381000" y="355847"/>
            <a:ext cx="8381260" cy="1054394"/>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380999" y="1719071"/>
            <a:ext cx="8407893" cy="4407408"/>
          </a:xfrm>
          <a:prstGeom prst="rect">
            <a:avLst/>
          </a:prstGeom>
        </p:spPr>
        <p:txBody>
          <a:bodyPr vert="horz" lIns="91440" tIns="45720" rIns="91440" bIns="45720" rtlCol="0">
            <a:normAutofit/>
          </a:bodyPr>
          <a:lstStyle/>
          <a:p>
            <a:pPr lvl="0"/>
            <a:r>
              <a:rPr lang="en-US" dirty="0"/>
              <a:t>Click to edit Master text styles</a:t>
            </a:r>
          </a:p>
          <a:p>
            <a:pPr lvl="1"/>
            <a:r>
              <a:rPr lang="en-US"/>
              <a:t>Second level</a:t>
            </a:r>
          </a:p>
          <a:p>
            <a:pPr lvl="2"/>
            <a:r>
              <a:rPr lang="en-US"/>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370888" y="6356350"/>
            <a:ext cx="2133600" cy="274320"/>
          </a:xfrm>
          <a:prstGeom prst="rect">
            <a:avLst/>
          </a:prstGeom>
        </p:spPr>
        <p:txBody>
          <a:bodyPr vert="horz" lIns="91440" tIns="45720" rIns="91440" bIns="45720" rtlCol="0" anchor="ctr"/>
          <a:lstStyle>
            <a:lvl1pPr algn="l">
              <a:defRPr sz="1100">
                <a:solidFill>
                  <a:schemeClr val="tx2"/>
                </a:solidFill>
              </a:defRPr>
            </a:lvl1pPr>
          </a:lstStyle>
          <a:p>
            <a:fld id="{EC43563C-D9B3-4432-B336-144C997D6215}" type="datetime1">
              <a:rPr lang="en-US" smtClean="0"/>
              <a:pPr/>
              <a:t>8/30/18</a:t>
            </a:fld>
            <a:endParaRPr lang="en-US" dirty="0"/>
          </a:p>
        </p:txBody>
      </p:sp>
      <p:sp>
        <p:nvSpPr>
          <p:cNvPr id="5" name="Footer Placeholder 4"/>
          <p:cNvSpPr>
            <a:spLocks noGrp="1"/>
          </p:cNvSpPr>
          <p:nvPr>
            <p:ph type="ftr" sz="quarter" idx="3"/>
          </p:nvPr>
        </p:nvSpPr>
        <p:spPr>
          <a:xfrm>
            <a:off x="3048000" y="6356350"/>
            <a:ext cx="3352800" cy="274320"/>
          </a:xfrm>
          <a:prstGeom prst="rect">
            <a:avLst/>
          </a:prstGeom>
        </p:spPr>
        <p:txBody>
          <a:bodyPr vert="horz" lIns="91440" tIns="45720" rIns="91440" bIns="45720" rtlCol="0" anchor="ctr"/>
          <a:lstStyle>
            <a:lvl1pPr algn="ctr">
              <a:defRPr sz="1100">
                <a:solidFill>
                  <a:schemeClr val="tx2"/>
                </a:solidFill>
              </a:defRPr>
            </a:lvl1pPr>
          </a:lstStyle>
          <a:p>
            <a:endParaRPr lang="en-US" dirty="0"/>
          </a:p>
        </p:txBody>
      </p:sp>
      <p:sp>
        <p:nvSpPr>
          <p:cNvPr id="6" name="Slide Number Placeholder 5"/>
          <p:cNvSpPr>
            <a:spLocks noGrp="1"/>
          </p:cNvSpPr>
          <p:nvPr>
            <p:ph type="sldNum" sz="quarter" idx="4"/>
          </p:nvPr>
        </p:nvSpPr>
        <p:spPr>
          <a:xfrm>
            <a:off x="8234680" y="6355080"/>
            <a:ext cx="582966" cy="274320"/>
          </a:xfrm>
          <a:prstGeom prst="rect">
            <a:avLst/>
          </a:prstGeom>
          <a:ln w="19050">
            <a:noFill/>
          </a:ln>
        </p:spPr>
        <p:txBody>
          <a:bodyPr vert="horz" lIns="91440" tIns="45720" rIns="91440" bIns="45720" rtlCol="0" anchor="ctr"/>
          <a:lstStyle>
            <a:lvl1pPr algn="ctr">
              <a:defRPr sz="1100">
                <a:solidFill>
                  <a:schemeClr val="tx2"/>
                </a:solidFill>
              </a:defRPr>
            </a:lvl1pPr>
          </a:lstStyle>
          <a:p>
            <a:pPr algn="r"/>
            <a:fld id="{F7886C9C-DC18-4195-8FD5-A50AA931D419}" type="slidenum">
              <a:rPr lang="en-US" smtClean="0"/>
              <a:pPr algn="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914400" rtl="0" eaLnBrk="1" latinLnBrk="0" hangingPunct="1">
        <a:spcBef>
          <a:spcPct val="0"/>
        </a:spcBef>
        <a:buNone/>
        <a:defRPr sz="3200" kern="1200" cap="all" spc="200" baseline="0">
          <a:ln>
            <a:noFill/>
          </a:ln>
          <a:solidFill>
            <a:schemeClr val="bg1"/>
          </a:solidFill>
          <a:effectLst/>
          <a:latin typeface="+mj-lt"/>
          <a:ea typeface="+mj-ea"/>
          <a:cs typeface="+mj-cs"/>
        </a:defRPr>
      </a:lvl1pPr>
    </p:titleStyle>
    <p:bodyStyle>
      <a:lvl1pPr marL="274320" indent="-228600" algn="l" defTabSz="914400" rtl="0" eaLnBrk="1" latinLnBrk="0" hangingPunct="1">
        <a:spcBef>
          <a:spcPct val="20000"/>
        </a:spcBef>
        <a:buClr>
          <a:schemeClr val="accent1"/>
        </a:buClr>
        <a:buFont typeface="Wingdings 2" pitchFamily="18" charset="2"/>
        <a:buChar char=""/>
        <a:defRPr sz="2000" kern="1200" spc="150" baseline="0">
          <a:solidFill>
            <a:schemeClr val="tx2"/>
          </a:solidFill>
          <a:latin typeface="+mn-lt"/>
          <a:ea typeface="+mn-ea"/>
          <a:cs typeface="+mn-cs"/>
        </a:defRPr>
      </a:lvl1pPr>
      <a:lvl2pPr marL="548640" indent="-182880" algn="l" defTabSz="914400" rtl="0" eaLnBrk="1" latinLnBrk="0" hangingPunct="1">
        <a:spcBef>
          <a:spcPct val="20000"/>
        </a:spcBef>
        <a:buClr>
          <a:schemeClr val="accent2"/>
        </a:buClr>
        <a:buFont typeface="Wingdings" pitchFamily="2" charset="2"/>
        <a:buChar char="§"/>
        <a:defRPr sz="1800" kern="1200" spc="100" baseline="0">
          <a:solidFill>
            <a:schemeClr val="tx2"/>
          </a:solidFill>
          <a:latin typeface="+mn-lt"/>
          <a:ea typeface="+mn-ea"/>
          <a:cs typeface="+mn-cs"/>
        </a:defRPr>
      </a:lvl2pPr>
      <a:lvl3pPr marL="822960" indent="-182880" algn="l" defTabSz="914400" rtl="0" eaLnBrk="1" latinLnBrk="0" hangingPunct="1">
        <a:spcBef>
          <a:spcPct val="20000"/>
        </a:spcBef>
        <a:buClr>
          <a:schemeClr val="accent3"/>
        </a:buClr>
        <a:buFont typeface="Wingdings" pitchFamily="2" charset="2"/>
        <a:buChar char="§"/>
        <a:defRPr sz="1600" kern="1200" spc="100" baseline="0">
          <a:solidFill>
            <a:schemeClr val="tx2"/>
          </a:solidFill>
          <a:latin typeface="+mn-lt"/>
          <a:ea typeface="+mn-ea"/>
          <a:cs typeface="+mn-cs"/>
        </a:defRPr>
      </a:lvl3pPr>
      <a:lvl4pPr marL="1097280" indent="-182880" algn="l" defTabSz="914400" rtl="0" eaLnBrk="1" latinLnBrk="0" hangingPunct="1">
        <a:spcBef>
          <a:spcPct val="20000"/>
        </a:spcBef>
        <a:buClr>
          <a:schemeClr val="accent4"/>
        </a:buClr>
        <a:buFont typeface="Wingdings" pitchFamily="2" charset="2"/>
        <a:buChar char="§"/>
        <a:defRPr sz="1400" kern="1200">
          <a:solidFill>
            <a:schemeClr val="tx2"/>
          </a:solidFill>
          <a:latin typeface="+mn-lt"/>
          <a:ea typeface="+mn-ea"/>
          <a:cs typeface="+mn-cs"/>
        </a:defRPr>
      </a:lvl4pPr>
      <a:lvl5pPr marL="1280160" indent="-182880" algn="l" defTabSz="914400" rtl="0" eaLnBrk="1" latinLnBrk="0" hangingPunct="1">
        <a:spcBef>
          <a:spcPct val="20000"/>
        </a:spcBef>
        <a:buClr>
          <a:schemeClr val="accent6"/>
        </a:buClr>
        <a:buFont typeface="Wingdings" pitchFamily="2" charset="2"/>
        <a:buChar char="§"/>
        <a:defRPr sz="1300" kern="1200" spc="100" baseline="0">
          <a:solidFill>
            <a:schemeClr val="tx2"/>
          </a:solidFill>
          <a:latin typeface="+mn-lt"/>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6996332" y="5076372"/>
            <a:ext cx="1981200" cy="1548587"/>
          </a:xfrm>
        </p:spPr>
        <p:txBody>
          <a:bodyPr/>
          <a:lstStyle/>
          <a:p>
            <a:pPr algn="ctr"/>
            <a:r>
              <a:rPr lang="en-US" sz="1600" dirty="0"/>
              <a:t>PRESENTED BY:</a:t>
            </a:r>
          </a:p>
          <a:p>
            <a:pPr algn="ctr"/>
            <a:r>
              <a:rPr lang="en-US" sz="2100" dirty="0"/>
              <a:t>EASTERN ATHLETIC DEPARTMENT</a:t>
            </a:r>
            <a:endParaRPr lang="en-US" sz="1500" dirty="0"/>
          </a:p>
        </p:txBody>
      </p:sp>
      <p:sp>
        <p:nvSpPr>
          <p:cNvPr id="3" name="Title 2"/>
          <p:cNvSpPr>
            <a:spLocks noGrp="1"/>
          </p:cNvSpPr>
          <p:nvPr>
            <p:ph type="title"/>
          </p:nvPr>
        </p:nvSpPr>
        <p:spPr>
          <a:xfrm>
            <a:off x="280572" y="688393"/>
            <a:ext cx="6487160" cy="2025881"/>
          </a:xfrm>
        </p:spPr>
        <p:txBody>
          <a:bodyPr/>
          <a:lstStyle/>
          <a:p>
            <a:pPr algn="ctr"/>
            <a:r>
              <a:rPr lang="en-US" sz="1800" dirty="0"/>
              <a:t>EASTERN CAMDEN COUNTY REGIONAL SCHOOL DISTRICT</a:t>
            </a:r>
            <a:br>
              <a:rPr lang="en-US" dirty="0"/>
            </a:br>
            <a:r>
              <a:rPr lang="en-US" dirty="0"/>
              <a:t>Social media &amp; athletics</a:t>
            </a:r>
          </a:p>
        </p:txBody>
      </p:sp>
      <p:pic>
        <p:nvPicPr>
          <p:cNvPr id="5" name="Picture 4">
            <a:extLst>
              <a:ext uri="{FF2B5EF4-FFF2-40B4-BE49-F238E27FC236}">
                <a16:creationId xmlns:a16="http://schemas.microsoft.com/office/drawing/2014/main" id="{93632DA0-5BE8-4A45-A7BE-F2192A526893}"/>
              </a:ext>
            </a:extLst>
          </p:cNvPr>
          <p:cNvPicPr>
            <a:picLocks noChangeAspect="1"/>
          </p:cNvPicPr>
          <p:nvPr/>
        </p:nvPicPr>
        <p:blipFill>
          <a:blip r:embed="rId3"/>
          <a:stretch>
            <a:fillRect/>
          </a:stretch>
        </p:blipFill>
        <p:spPr>
          <a:xfrm>
            <a:off x="1527464" y="2855394"/>
            <a:ext cx="4000321" cy="2662031"/>
          </a:xfrm>
          <a:prstGeom prst="rect">
            <a:avLst/>
          </a:prstGeom>
          <a:ln w="31750">
            <a:solidFill>
              <a:schemeClr val="accent1"/>
            </a:solidFill>
          </a:ln>
        </p:spPr>
      </p:pic>
    </p:spTree>
    <p:extLst>
      <p:ext uri="{BB962C8B-B14F-4D97-AF65-F5344CB8AC3E}">
        <p14:creationId xmlns:p14="http://schemas.microsoft.com/office/powerpoint/2010/main" val="5985934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C34DDE95-CDA6-7A47-AF38-519C9FB923D1}"/>
              </a:ext>
            </a:extLst>
          </p:cNvPr>
          <p:cNvSpPr>
            <a:spLocks noGrp="1"/>
          </p:cNvSpPr>
          <p:nvPr>
            <p:ph idx="1"/>
          </p:nvPr>
        </p:nvSpPr>
        <p:spPr>
          <a:xfrm>
            <a:off x="380999" y="1719070"/>
            <a:ext cx="8407893" cy="4646103"/>
          </a:xfrm>
        </p:spPr>
        <p:txBody>
          <a:bodyPr anchor="ctr">
            <a:normAutofit fontScale="92500"/>
          </a:bodyPr>
          <a:lstStyle/>
          <a:p>
            <a:r>
              <a:rPr lang="en-US" sz="2400" dirty="0"/>
              <a:t>What you post may affect your future!</a:t>
            </a:r>
          </a:p>
          <a:p>
            <a:pPr lvl="1"/>
            <a:r>
              <a:rPr lang="en-US" sz="2200" dirty="0"/>
              <a:t>Many employers and college admissions officers review social networking sites as part of their overall evaluation of an applicant.</a:t>
            </a:r>
          </a:p>
          <a:p>
            <a:pPr lvl="1"/>
            <a:r>
              <a:rPr lang="en-US" sz="2200" dirty="0"/>
              <a:t>Carefully consider how you want people to perceive you before you give them a chance to misinterpret your information (including pictures, videos, comments, and posts).</a:t>
            </a:r>
          </a:p>
          <a:p>
            <a:r>
              <a:rPr lang="en-US" sz="2400" dirty="0"/>
              <a:t>Under a policy developed by the NJSIAA and the state Attorney General’s Office and its Division on Civil Rights, officials and schools will enforce rules designed to crack down on harassing conduct related to race, gender, ethnicity, disability, sexual orientation, or religion.</a:t>
            </a:r>
          </a:p>
        </p:txBody>
      </p:sp>
      <p:sp>
        <p:nvSpPr>
          <p:cNvPr id="3" name="Title 2">
            <a:extLst>
              <a:ext uri="{FF2B5EF4-FFF2-40B4-BE49-F238E27FC236}">
                <a16:creationId xmlns:a16="http://schemas.microsoft.com/office/drawing/2014/main" id="{EA7AEA5D-6C4A-7344-8DFA-C3F676AD4677}"/>
              </a:ext>
            </a:extLst>
          </p:cNvPr>
          <p:cNvSpPr>
            <a:spLocks noGrp="1"/>
          </p:cNvSpPr>
          <p:nvPr>
            <p:ph type="title"/>
          </p:nvPr>
        </p:nvSpPr>
        <p:spPr/>
        <p:txBody>
          <a:bodyPr/>
          <a:lstStyle/>
          <a:p>
            <a:r>
              <a:rPr lang="en-US" b="1" dirty="0"/>
              <a:t>EASTERN’S GUIDELINES FOR</a:t>
            </a:r>
            <a:br>
              <a:rPr lang="en-US" b="1" dirty="0"/>
            </a:br>
            <a:r>
              <a:rPr lang="en-US" b="1" dirty="0"/>
              <a:t> STUDENT-ATHLETES: SOCIAL MEDIA</a:t>
            </a:r>
          </a:p>
        </p:txBody>
      </p:sp>
    </p:spTree>
    <p:extLst>
      <p:ext uri="{BB962C8B-B14F-4D97-AF65-F5344CB8AC3E}">
        <p14:creationId xmlns:p14="http://schemas.microsoft.com/office/powerpoint/2010/main" val="39192320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C34DDE95-CDA6-7A47-AF38-519C9FB923D1}"/>
              </a:ext>
            </a:extLst>
          </p:cNvPr>
          <p:cNvSpPr>
            <a:spLocks noGrp="1"/>
          </p:cNvSpPr>
          <p:nvPr>
            <p:ph idx="1"/>
          </p:nvPr>
        </p:nvSpPr>
        <p:spPr>
          <a:xfrm>
            <a:off x="380999" y="1719071"/>
            <a:ext cx="8407893" cy="4407408"/>
          </a:xfrm>
        </p:spPr>
        <p:txBody>
          <a:bodyPr anchor="ctr">
            <a:normAutofit fontScale="92500" lnSpcReduction="10000"/>
          </a:bodyPr>
          <a:lstStyle/>
          <a:p>
            <a:pPr marL="0" lvl="0" indent="0">
              <a:buNone/>
            </a:pPr>
            <a:r>
              <a:rPr lang="en-US" b="1" dirty="0">
                <a:solidFill>
                  <a:srgbClr val="000000"/>
                </a:solidFill>
              </a:rPr>
              <a:t>Similar to comments made in person, Eastern Regional High School’s Department of Athletics will not tolerate disrespectful comments and behavior online, such as: </a:t>
            </a:r>
            <a:r>
              <a:rPr lang="en-US" dirty="0"/>
              <a:t> </a:t>
            </a:r>
          </a:p>
          <a:p>
            <a:pPr marL="0" lvl="0" indent="0">
              <a:buNone/>
            </a:pPr>
            <a:endParaRPr lang="en-US" sz="1300" dirty="0"/>
          </a:p>
          <a:p>
            <a:pPr marL="457200" lvl="0" indent="-457200">
              <a:buAutoNum type="arabicPeriod"/>
            </a:pPr>
            <a:r>
              <a:rPr lang="en-US" dirty="0">
                <a:solidFill>
                  <a:srgbClr val="000000"/>
                </a:solidFill>
                <a:latin typeface="Arial"/>
                <a:cs typeface="Arial"/>
              </a:rPr>
              <a:t>Derogatory language or remarks that may harm teammates or coaches; other Eastern Regional student-athletes, teachers, or coaches; and student-athletes, coaches, or representatives of other schools, including comments that may disrespect opponents. </a:t>
            </a:r>
          </a:p>
          <a:p>
            <a:pPr marL="0" lvl="0" indent="0">
              <a:buNone/>
            </a:pPr>
            <a:endParaRPr lang="en-US" sz="1300" dirty="0">
              <a:solidFill>
                <a:srgbClr val="000000"/>
              </a:solidFill>
              <a:latin typeface="Arial"/>
              <a:cs typeface="Arial"/>
            </a:endParaRPr>
          </a:p>
          <a:p>
            <a:pPr marL="457200" indent="-457200">
              <a:buFont typeface="+mj-lt"/>
              <a:buAutoNum type="arabicPeriod" startAt="2"/>
            </a:pPr>
            <a:r>
              <a:rPr lang="en-US" dirty="0">
                <a:solidFill>
                  <a:srgbClr val="000000"/>
                </a:solidFill>
                <a:latin typeface="Arial"/>
                <a:cs typeface="Arial"/>
              </a:rPr>
              <a:t>Incriminating photos or statements depicting violence; hazing; sexual harassment; full or partial nudity; inappropriate gestures; vandalism, stalking; underage drinking, selling, possessing, or using controlled substances; or any other inappropriate behaviors. </a:t>
            </a:r>
          </a:p>
        </p:txBody>
      </p:sp>
      <p:sp>
        <p:nvSpPr>
          <p:cNvPr id="3" name="Title 2">
            <a:extLst>
              <a:ext uri="{FF2B5EF4-FFF2-40B4-BE49-F238E27FC236}">
                <a16:creationId xmlns:a16="http://schemas.microsoft.com/office/drawing/2014/main" id="{EA7AEA5D-6C4A-7344-8DFA-C3F676AD4677}"/>
              </a:ext>
            </a:extLst>
          </p:cNvPr>
          <p:cNvSpPr>
            <a:spLocks noGrp="1"/>
          </p:cNvSpPr>
          <p:nvPr>
            <p:ph type="title"/>
          </p:nvPr>
        </p:nvSpPr>
        <p:spPr/>
        <p:txBody>
          <a:bodyPr/>
          <a:lstStyle/>
          <a:p>
            <a:r>
              <a:rPr lang="en-US" b="1" dirty="0"/>
              <a:t>EASTERN’S GUIDELINES FOR</a:t>
            </a:r>
            <a:br>
              <a:rPr lang="en-US" b="1" dirty="0"/>
            </a:br>
            <a:r>
              <a:rPr lang="en-US" b="1" dirty="0"/>
              <a:t> STUDENT-ATHLETES: SOCIAL MEDIA</a:t>
            </a:r>
          </a:p>
        </p:txBody>
      </p:sp>
    </p:spTree>
    <p:extLst>
      <p:ext uri="{BB962C8B-B14F-4D97-AF65-F5344CB8AC3E}">
        <p14:creationId xmlns:p14="http://schemas.microsoft.com/office/powerpoint/2010/main" val="35313226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C34DDE95-CDA6-7A47-AF38-519C9FB923D1}"/>
              </a:ext>
            </a:extLst>
          </p:cNvPr>
          <p:cNvSpPr>
            <a:spLocks noGrp="1"/>
          </p:cNvSpPr>
          <p:nvPr>
            <p:ph idx="1"/>
          </p:nvPr>
        </p:nvSpPr>
        <p:spPr/>
        <p:txBody>
          <a:bodyPr anchor="ctr">
            <a:normAutofit/>
          </a:bodyPr>
          <a:lstStyle/>
          <a:p>
            <a:pPr marL="457200" indent="-457200">
              <a:buAutoNum type="arabicPeriod" startAt="3"/>
            </a:pPr>
            <a:r>
              <a:rPr lang="en-US" dirty="0">
                <a:solidFill>
                  <a:srgbClr val="000000"/>
                </a:solidFill>
                <a:latin typeface="Arial"/>
                <a:cs typeface="Arial"/>
              </a:rPr>
              <a:t>Creating a serious danger to the safety of another person or making a credible threat of serious physical or emotional injury to another person. </a:t>
            </a:r>
          </a:p>
          <a:p>
            <a:pPr marL="0" indent="0">
              <a:buNone/>
            </a:pPr>
            <a:endParaRPr lang="en-US" sz="1200" dirty="0">
              <a:solidFill>
                <a:srgbClr val="000000"/>
              </a:solidFill>
              <a:latin typeface="Arial"/>
              <a:cs typeface="Arial"/>
            </a:endParaRPr>
          </a:p>
          <a:p>
            <a:pPr marL="457200" indent="-457200">
              <a:buFont typeface="+mj-lt"/>
              <a:buAutoNum type="arabicPeriod" startAt="4"/>
            </a:pPr>
            <a:r>
              <a:rPr lang="en-US" dirty="0">
                <a:solidFill>
                  <a:srgbClr val="000000"/>
                </a:solidFill>
                <a:latin typeface="Arial"/>
                <a:cs typeface="Arial"/>
              </a:rPr>
              <a:t>Indicating knowledge of an unreported school or team violation—regardless if the violation was unintentional or intentional.  In short, do not have a false sense of security about your rights to freedom of speech. Understand that freedom of speech is not unlimited. The on-line social network sites are NOT a place where you can say and do whatever you want without repercussions. The information you post on a social networking site is considered public information. Protect yourself by maintaining a self-image of which you can be proud for years to come. </a:t>
            </a:r>
          </a:p>
        </p:txBody>
      </p:sp>
      <p:sp>
        <p:nvSpPr>
          <p:cNvPr id="3" name="Title 2">
            <a:extLst>
              <a:ext uri="{FF2B5EF4-FFF2-40B4-BE49-F238E27FC236}">
                <a16:creationId xmlns:a16="http://schemas.microsoft.com/office/drawing/2014/main" id="{EA7AEA5D-6C4A-7344-8DFA-C3F676AD4677}"/>
              </a:ext>
            </a:extLst>
          </p:cNvPr>
          <p:cNvSpPr>
            <a:spLocks noGrp="1"/>
          </p:cNvSpPr>
          <p:nvPr>
            <p:ph type="title"/>
          </p:nvPr>
        </p:nvSpPr>
        <p:spPr/>
        <p:txBody>
          <a:bodyPr/>
          <a:lstStyle/>
          <a:p>
            <a:r>
              <a:rPr lang="en-US" b="1" dirty="0"/>
              <a:t>EASTERN’S GUIDELINES FOR</a:t>
            </a:r>
            <a:br>
              <a:rPr lang="en-US" b="1" dirty="0"/>
            </a:br>
            <a:r>
              <a:rPr lang="en-US" b="1" dirty="0"/>
              <a:t> STUDENT-ATHLETES: SOCIAL MEDIA</a:t>
            </a:r>
          </a:p>
        </p:txBody>
      </p:sp>
    </p:spTree>
    <p:extLst>
      <p:ext uri="{BB962C8B-B14F-4D97-AF65-F5344CB8AC3E}">
        <p14:creationId xmlns:p14="http://schemas.microsoft.com/office/powerpoint/2010/main" val="19256235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E310CF6E-8E68-6C44-83BF-90506938D528}"/>
              </a:ext>
            </a:extLst>
          </p:cNvPr>
          <p:cNvSpPr>
            <a:spLocks noGrp="1"/>
          </p:cNvSpPr>
          <p:nvPr>
            <p:ph type="title"/>
          </p:nvPr>
        </p:nvSpPr>
        <p:spPr/>
        <p:txBody>
          <a:bodyPr/>
          <a:lstStyle/>
          <a:p>
            <a:r>
              <a:rPr lang="en-US" b="1" dirty="0"/>
              <a:t>Tweet smart, tweet often</a:t>
            </a:r>
          </a:p>
        </p:txBody>
      </p:sp>
      <p:pic>
        <p:nvPicPr>
          <p:cNvPr id="5" name="Content Placeholder 3">
            <a:extLst>
              <a:ext uri="{FF2B5EF4-FFF2-40B4-BE49-F238E27FC236}">
                <a16:creationId xmlns:a16="http://schemas.microsoft.com/office/drawing/2014/main" id="{8219E1F7-5267-D542-8144-98133CD96EB2}"/>
              </a:ext>
            </a:extLst>
          </p:cNvPr>
          <p:cNvPicPr>
            <a:picLocks noGrp="1" noChangeAspect="1"/>
          </p:cNvPicPr>
          <p:nvPr>
            <p:ph idx="1"/>
          </p:nvPr>
        </p:nvPicPr>
        <p:blipFill>
          <a:blip r:embed="rId3"/>
          <a:srcRect t="21705" b="21705"/>
          <a:stretch>
            <a:fillRect/>
          </a:stretch>
        </p:blipFill>
        <p:spPr>
          <a:xfrm>
            <a:off x="2821382" y="1728441"/>
            <a:ext cx="3500495" cy="1920172"/>
          </a:xfrm>
        </p:spPr>
      </p:pic>
      <p:sp>
        <p:nvSpPr>
          <p:cNvPr id="6" name="TextBox 5">
            <a:extLst>
              <a:ext uri="{FF2B5EF4-FFF2-40B4-BE49-F238E27FC236}">
                <a16:creationId xmlns:a16="http://schemas.microsoft.com/office/drawing/2014/main" id="{48E9B329-32D7-2144-A4CB-BC9B2F219596}"/>
              </a:ext>
            </a:extLst>
          </p:cNvPr>
          <p:cNvSpPr txBox="1"/>
          <p:nvPr/>
        </p:nvSpPr>
        <p:spPr>
          <a:xfrm>
            <a:off x="781212" y="3966813"/>
            <a:ext cx="7580833" cy="2062103"/>
          </a:xfrm>
          <a:prstGeom prst="rect">
            <a:avLst/>
          </a:prstGeom>
          <a:noFill/>
        </p:spPr>
        <p:txBody>
          <a:bodyPr wrap="square" rtlCol="0">
            <a:spAutoFit/>
          </a:bodyPr>
          <a:lstStyle/>
          <a:p>
            <a:pPr algn="ctr"/>
            <a:r>
              <a:rPr lang="en-US" sz="3200" dirty="0"/>
              <a:t>“Why should we have to go to class if we came here to play FOOTBALL, we </a:t>
            </a:r>
            <a:r>
              <a:rPr lang="en-US" sz="3200" dirty="0" err="1"/>
              <a:t>ain’t</a:t>
            </a:r>
            <a:r>
              <a:rPr lang="en-US" sz="3200" dirty="0"/>
              <a:t> come to play SCHOOL, classes are POINTLESS.”</a:t>
            </a:r>
          </a:p>
          <a:p>
            <a:pPr algn="ctr"/>
            <a:r>
              <a:rPr lang="en-US" sz="3200" dirty="0"/>
              <a:t>-- Ohio State Football Player</a:t>
            </a:r>
          </a:p>
        </p:txBody>
      </p:sp>
    </p:spTree>
    <p:extLst>
      <p:ext uri="{BB962C8B-B14F-4D97-AF65-F5344CB8AC3E}">
        <p14:creationId xmlns:p14="http://schemas.microsoft.com/office/powerpoint/2010/main" val="30879175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9C507D84-C1BF-DB4C-BF12-F0BFE449A81B}"/>
              </a:ext>
            </a:extLst>
          </p:cNvPr>
          <p:cNvSpPr>
            <a:spLocks noGrp="1"/>
          </p:cNvSpPr>
          <p:nvPr>
            <p:ph type="title"/>
          </p:nvPr>
        </p:nvSpPr>
        <p:spPr/>
        <p:txBody>
          <a:bodyPr/>
          <a:lstStyle/>
          <a:p>
            <a:r>
              <a:rPr lang="en-US" b="1" dirty="0"/>
              <a:t>Tweet smart, tweet often</a:t>
            </a:r>
          </a:p>
        </p:txBody>
      </p:sp>
      <p:sp>
        <p:nvSpPr>
          <p:cNvPr id="4" name="Bevel 3">
            <a:extLst>
              <a:ext uri="{FF2B5EF4-FFF2-40B4-BE49-F238E27FC236}">
                <a16:creationId xmlns:a16="http://schemas.microsoft.com/office/drawing/2014/main" id="{C8EE5A4C-B8A1-C544-A0AF-003F11654DF5}"/>
              </a:ext>
            </a:extLst>
          </p:cNvPr>
          <p:cNvSpPr/>
          <p:nvPr/>
        </p:nvSpPr>
        <p:spPr>
          <a:xfrm>
            <a:off x="742580" y="2047008"/>
            <a:ext cx="7658100" cy="3834246"/>
          </a:xfrm>
          <a:prstGeom prst="beve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t>We are encouraging you, the student-athlete, to use social media often, with a focus on what should be said, as opposed to what shouldn’t be said.</a:t>
            </a:r>
          </a:p>
        </p:txBody>
      </p:sp>
    </p:spTree>
    <p:extLst>
      <p:ext uri="{BB962C8B-B14F-4D97-AF65-F5344CB8AC3E}">
        <p14:creationId xmlns:p14="http://schemas.microsoft.com/office/powerpoint/2010/main" val="39045265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B54A72F9-F99B-444F-A085-AC51794D15EE}"/>
              </a:ext>
            </a:extLst>
          </p:cNvPr>
          <p:cNvSpPr>
            <a:spLocks noGrp="1"/>
          </p:cNvSpPr>
          <p:nvPr>
            <p:ph idx="1"/>
          </p:nvPr>
        </p:nvSpPr>
        <p:spPr/>
        <p:txBody>
          <a:bodyPr anchor="ctr">
            <a:normAutofit/>
          </a:bodyPr>
          <a:lstStyle/>
          <a:p>
            <a:pPr marL="45720" indent="0" algn="ctr">
              <a:buNone/>
            </a:pPr>
            <a:r>
              <a:rPr lang="en-US" sz="2400" dirty="0"/>
              <a:t>You have a platform right now, and people are going to know of you, and follow you. </a:t>
            </a:r>
          </a:p>
          <a:p>
            <a:pPr marL="45720" indent="0" algn="ctr">
              <a:buNone/>
            </a:pPr>
            <a:r>
              <a:rPr lang="en-US" sz="2400" dirty="0"/>
              <a:t>So use Twitter and other social media in a positive way.</a:t>
            </a:r>
          </a:p>
          <a:p>
            <a:pPr marL="45720" indent="0" algn="ctr">
              <a:buNone/>
            </a:pPr>
            <a:r>
              <a:rPr lang="en-US" sz="2400" dirty="0"/>
              <a:t>Understand that you have a goal. </a:t>
            </a:r>
          </a:p>
          <a:p>
            <a:pPr marL="45720" indent="0" algn="ctr">
              <a:buNone/>
            </a:pPr>
            <a:endParaRPr lang="en-US" sz="2400" dirty="0"/>
          </a:p>
          <a:p>
            <a:pPr marL="45720" indent="0" algn="ctr">
              <a:buNone/>
            </a:pPr>
            <a:r>
              <a:rPr lang="en-US" sz="3000" b="1" i="1" dirty="0">
                <a:solidFill>
                  <a:schemeClr val="accent1"/>
                </a:solidFill>
              </a:rPr>
              <a:t>Think of it that you’re </a:t>
            </a:r>
            <a:r>
              <a:rPr lang="en-US" sz="3000" b="1" i="1" u="sng" dirty="0">
                <a:solidFill>
                  <a:schemeClr val="accent1"/>
                </a:solidFill>
              </a:rPr>
              <a:t>marketing</a:t>
            </a:r>
            <a:r>
              <a:rPr lang="en-US" sz="3000" b="1" i="1" dirty="0">
                <a:solidFill>
                  <a:schemeClr val="accent1"/>
                </a:solidFill>
              </a:rPr>
              <a:t> yourself, and your goal is to get noticed by recruiters.</a:t>
            </a:r>
          </a:p>
        </p:txBody>
      </p:sp>
      <p:sp>
        <p:nvSpPr>
          <p:cNvPr id="3" name="Title 2">
            <a:extLst>
              <a:ext uri="{FF2B5EF4-FFF2-40B4-BE49-F238E27FC236}">
                <a16:creationId xmlns:a16="http://schemas.microsoft.com/office/drawing/2014/main" id="{6A3920E2-3F2B-1B49-8371-0EF3C867CF51}"/>
              </a:ext>
            </a:extLst>
          </p:cNvPr>
          <p:cNvSpPr>
            <a:spLocks noGrp="1"/>
          </p:cNvSpPr>
          <p:nvPr>
            <p:ph type="title"/>
          </p:nvPr>
        </p:nvSpPr>
        <p:spPr/>
        <p:txBody>
          <a:bodyPr/>
          <a:lstStyle/>
          <a:p>
            <a:r>
              <a:rPr lang="en-US" b="1" dirty="0"/>
              <a:t>Tweet Smart, tweet often</a:t>
            </a:r>
          </a:p>
        </p:txBody>
      </p:sp>
    </p:spTree>
    <p:extLst>
      <p:ext uri="{BB962C8B-B14F-4D97-AF65-F5344CB8AC3E}">
        <p14:creationId xmlns:p14="http://schemas.microsoft.com/office/powerpoint/2010/main" val="39637896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381D83D1-CCFB-EA43-A590-9E26DCC4D476}"/>
              </a:ext>
            </a:extLst>
          </p:cNvPr>
          <p:cNvSpPr>
            <a:spLocks noGrp="1"/>
          </p:cNvSpPr>
          <p:nvPr>
            <p:ph idx="1"/>
          </p:nvPr>
        </p:nvSpPr>
        <p:spPr>
          <a:xfrm>
            <a:off x="380999" y="1745673"/>
            <a:ext cx="8407893" cy="3752674"/>
          </a:xfrm>
        </p:spPr>
        <p:txBody>
          <a:bodyPr anchor="ctr">
            <a:normAutofit/>
          </a:bodyPr>
          <a:lstStyle/>
          <a:p>
            <a:r>
              <a:rPr lang="en-US" dirty="0"/>
              <a:t>The stated missions of Google, Facebook, and Twitter are to share information publicly, openly, and instantly.</a:t>
            </a:r>
          </a:p>
          <a:p>
            <a:pPr lvl="1"/>
            <a:r>
              <a:rPr lang="en-US" dirty="0"/>
              <a:t>All platforms offer private options – but their content doesn’t stay private!</a:t>
            </a:r>
          </a:p>
          <a:p>
            <a:r>
              <a:rPr lang="en-US" dirty="0"/>
              <a:t>Set a goal, and make everything you tweet, post, like or Instagram reflect that goal.</a:t>
            </a:r>
          </a:p>
          <a:p>
            <a:pPr lvl="1"/>
            <a:r>
              <a:rPr lang="en-US" dirty="0"/>
              <a:t>Possible goals: </a:t>
            </a:r>
          </a:p>
          <a:p>
            <a:pPr lvl="2"/>
            <a:r>
              <a:rPr lang="en-US" dirty="0"/>
              <a:t>Be recruited to a Division I school</a:t>
            </a:r>
          </a:p>
          <a:p>
            <a:pPr lvl="2"/>
            <a:r>
              <a:rPr lang="en-US" dirty="0"/>
              <a:t>Be recruited by a business</a:t>
            </a:r>
          </a:p>
          <a:p>
            <a:pPr lvl="2"/>
            <a:r>
              <a:rPr lang="en-US" dirty="0"/>
              <a:t>Secure an internship</a:t>
            </a:r>
          </a:p>
          <a:p>
            <a:pPr lvl="2"/>
            <a:r>
              <a:rPr lang="en-US" dirty="0"/>
              <a:t>Promote your image in hopes of nabbing a national media feature</a:t>
            </a:r>
          </a:p>
        </p:txBody>
      </p:sp>
      <p:sp>
        <p:nvSpPr>
          <p:cNvPr id="3" name="Title 2">
            <a:extLst>
              <a:ext uri="{FF2B5EF4-FFF2-40B4-BE49-F238E27FC236}">
                <a16:creationId xmlns:a16="http://schemas.microsoft.com/office/drawing/2014/main" id="{48FEBBE3-4320-3943-BD32-1CC6EE60C406}"/>
              </a:ext>
            </a:extLst>
          </p:cNvPr>
          <p:cNvSpPr>
            <a:spLocks noGrp="1"/>
          </p:cNvSpPr>
          <p:nvPr>
            <p:ph type="title"/>
          </p:nvPr>
        </p:nvSpPr>
        <p:spPr/>
        <p:txBody>
          <a:bodyPr/>
          <a:lstStyle/>
          <a:p>
            <a:r>
              <a:rPr lang="en-US" b="1" dirty="0"/>
              <a:t>Tweet Smart, tweet often</a:t>
            </a:r>
          </a:p>
        </p:txBody>
      </p:sp>
      <p:sp>
        <p:nvSpPr>
          <p:cNvPr id="4" name="TextBox 3">
            <a:extLst>
              <a:ext uri="{FF2B5EF4-FFF2-40B4-BE49-F238E27FC236}">
                <a16:creationId xmlns:a16="http://schemas.microsoft.com/office/drawing/2014/main" id="{3D1E631A-2D78-DA48-AEF3-7DC298667B41}"/>
              </a:ext>
            </a:extLst>
          </p:cNvPr>
          <p:cNvSpPr txBox="1"/>
          <p:nvPr/>
        </p:nvSpPr>
        <p:spPr>
          <a:xfrm>
            <a:off x="860293" y="5498347"/>
            <a:ext cx="7422673" cy="707886"/>
          </a:xfrm>
          <a:prstGeom prst="rect">
            <a:avLst/>
          </a:prstGeom>
          <a:noFill/>
        </p:spPr>
        <p:txBody>
          <a:bodyPr wrap="none" rtlCol="0">
            <a:spAutoFit/>
          </a:bodyPr>
          <a:lstStyle/>
          <a:p>
            <a:r>
              <a:rPr lang="en-US" sz="4000" b="1" i="1" dirty="0">
                <a:solidFill>
                  <a:schemeClr val="accent1"/>
                </a:solidFill>
              </a:rPr>
              <a:t>It’s </a:t>
            </a:r>
            <a:r>
              <a:rPr lang="en-US" sz="4000" b="1" i="1" u="sng" dirty="0">
                <a:solidFill>
                  <a:schemeClr val="accent1"/>
                </a:solidFill>
              </a:rPr>
              <a:t>your brand</a:t>
            </a:r>
            <a:r>
              <a:rPr lang="en-US" sz="4000" b="1" i="1" dirty="0">
                <a:solidFill>
                  <a:schemeClr val="accent1"/>
                </a:solidFill>
              </a:rPr>
              <a:t>, and you control it.</a:t>
            </a:r>
          </a:p>
        </p:txBody>
      </p:sp>
    </p:spTree>
    <p:extLst>
      <p:ext uri="{BB962C8B-B14F-4D97-AF65-F5344CB8AC3E}">
        <p14:creationId xmlns:p14="http://schemas.microsoft.com/office/powerpoint/2010/main" val="28189303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64E3517-FB39-0444-B925-7480F64142D2}"/>
              </a:ext>
            </a:extLst>
          </p:cNvPr>
          <p:cNvSpPr>
            <a:spLocks noGrp="1"/>
          </p:cNvSpPr>
          <p:nvPr>
            <p:ph idx="1"/>
          </p:nvPr>
        </p:nvSpPr>
        <p:spPr>
          <a:xfrm>
            <a:off x="285009" y="1719071"/>
            <a:ext cx="8503884" cy="4407408"/>
          </a:xfrm>
        </p:spPr>
        <p:txBody>
          <a:bodyPr anchor="ctr" anchorCtr="0">
            <a:normAutofit/>
          </a:bodyPr>
          <a:lstStyle/>
          <a:p>
            <a:pPr marL="502920" indent="-457200">
              <a:buFont typeface="+mj-lt"/>
              <a:buAutoNum type="arabicPeriod"/>
            </a:pPr>
            <a:r>
              <a:rPr lang="en-US" sz="3600" dirty="0"/>
              <a:t>  ADMISSION IS FREE</a:t>
            </a:r>
          </a:p>
          <a:p>
            <a:pPr marL="45720" indent="0">
              <a:buNone/>
            </a:pPr>
            <a:endParaRPr lang="en-US" sz="3600" dirty="0"/>
          </a:p>
          <a:p>
            <a:pPr marL="788670" indent="-742950">
              <a:buFont typeface="+mj-lt"/>
              <a:buAutoNum type="arabicPeriod" startAt="2"/>
            </a:pPr>
            <a:r>
              <a:rPr lang="en-US" sz="3600" dirty="0"/>
              <a:t>WHAT WOULD YOUR PARENT THINK?</a:t>
            </a:r>
          </a:p>
          <a:p>
            <a:pPr marL="45720" indent="0">
              <a:buNone/>
            </a:pPr>
            <a:endParaRPr lang="en-US" sz="3600" dirty="0"/>
          </a:p>
          <a:p>
            <a:pPr marL="788670" indent="-742950">
              <a:buFont typeface="+mj-lt"/>
              <a:buAutoNum type="arabicPeriod" startAt="3"/>
            </a:pPr>
            <a:r>
              <a:rPr lang="en-US" sz="3600" dirty="0"/>
              <a:t>YOUR FUTURE IS NOW</a:t>
            </a:r>
          </a:p>
        </p:txBody>
      </p:sp>
      <p:sp>
        <p:nvSpPr>
          <p:cNvPr id="3" name="Title 2">
            <a:extLst>
              <a:ext uri="{FF2B5EF4-FFF2-40B4-BE49-F238E27FC236}">
                <a16:creationId xmlns:a16="http://schemas.microsoft.com/office/drawing/2014/main" id="{5BC208BC-D952-9845-AB3B-F847F667F7EC}"/>
              </a:ext>
            </a:extLst>
          </p:cNvPr>
          <p:cNvSpPr>
            <a:spLocks noGrp="1"/>
          </p:cNvSpPr>
          <p:nvPr>
            <p:ph type="title"/>
          </p:nvPr>
        </p:nvSpPr>
        <p:spPr/>
        <p:txBody>
          <a:bodyPr/>
          <a:lstStyle/>
          <a:p>
            <a:r>
              <a:rPr lang="en-US" b="1" dirty="0"/>
              <a:t>10 Tips for high school student-athletes to win in social media</a:t>
            </a:r>
          </a:p>
        </p:txBody>
      </p:sp>
    </p:spTree>
    <p:extLst>
      <p:ext uri="{BB962C8B-B14F-4D97-AF65-F5344CB8AC3E}">
        <p14:creationId xmlns:p14="http://schemas.microsoft.com/office/powerpoint/2010/main" val="6089832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64E3517-FB39-0444-B925-7480F64142D2}"/>
              </a:ext>
            </a:extLst>
          </p:cNvPr>
          <p:cNvSpPr>
            <a:spLocks noGrp="1"/>
          </p:cNvSpPr>
          <p:nvPr>
            <p:ph idx="1"/>
          </p:nvPr>
        </p:nvSpPr>
        <p:spPr>
          <a:xfrm>
            <a:off x="285009" y="1719071"/>
            <a:ext cx="8503884" cy="4407408"/>
          </a:xfrm>
        </p:spPr>
        <p:txBody>
          <a:bodyPr anchor="ctr" anchorCtr="0">
            <a:normAutofit/>
          </a:bodyPr>
          <a:lstStyle/>
          <a:p>
            <a:pPr marL="788670" indent="-742950">
              <a:buFont typeface="+mj-lt"/>
              <a:buAutoNum type="arabicPeriod" startAt="4"/>
            </a:pPr>
            <a:r>
              <a:rPr lang="en-US" sz="3600" dirty="0"/>
              <a:t>BE POSITIVE</a:t>
            </a:r>
          </a:p>
          <a:p>
            <a:pPr marL="45720" indent="0">
              <a:buNone/>
            </a:pPr>
            <a:endParaRPr lang="en-US" sz="3600" dirty="0"/>
          </a:p>
          <a:p>
            <a:pPr marL="788670" indent="-742950">
              <a:buFont typeface="+mj-lt"/>
              <a:buAutoNum type="arabicPeriod" startAt="5"/>
            </a:pPr>
            <a:r>
              <a:rPr lang="en-US" sz="3600" dirty="0"/>
              <a:t>SAY “THANK YOU”</a:t>
            </a:r>
          </a:p>
          <a:p>
            <a:pPr marL="45720" indent="0">
              <a:buNone/>
            </a:pPr>
            <a:endParaRPr lang="en-US" sz="3600" dirty="0"/>
          </a:p>
          <a:p>
            <a:pPr marL="788670" indent="-742950">
              <a:buFont typeface="+mj-lt"/>
              <a:buAutoNum type="arabicPeriod" startAt="6"/>
            </a:pPr>
            <a:r>
              <a:rPr lang="en-US" sz="3600" dirty="0"/>
              <a:t>A PICTURE IS WORTH A THOUSAND WORDS</a:t>
            </a:r>
          </a:p>
        </p:txBody>
      </p:sp>
      <p:sp>
        <p:nvSpPr>
          <p:cNvPr id="3" name="Title 2">
            <a:extLst>
              <a:ext uri="{FF2B5EF4-FFF2-40B4-BE49-F238E27FC236}">
                <a16:creationId xmlns:a16="http://schemas.microsoft.com/office/drawing/2014/main" id="{5BC208BC-D952-9845-AB3B-F847F667F7EC}"/>
              </a:ext>
            </a:extLst>
          </p:cNvPr>
          <p:cNvSpPr>
            <a:spLocks noGrp="1"/>
          </p:cNvSpPr>
          <p:nvPr>
            <p:ph type="title"/>
          </p:nvPr>
        </p:nvSpPr>
        <p:spPr/>
        <p:txBody>
          <a:bodyPr/>
          <a:lstStyle/>
          <a:p>
            <a:r>
              <a:rPr lang="en-US" b="1" dirty="0"/>
              <a:t>10 Tips for high school student-athletes to win in social media</a:t>
            </a:r>
          </a:p>
        </p:txBody>
      </p:sp>
    </p:spTree>
    <p:extLst>
      <p:ext uri="{BB962C8B-B14F-4D97-AF65-F5344CB8AC3E}">
        <p14:creationId xmlns:p14="http://schemas.microsoft.com/office/powerpoint/2010/main" val="42489496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64E3517-FB39-0444-B925-7480F64142D2}"/>
              </a:ext>
            </a:extLst>
          </p:cNvPr>
          <p:cNvSpPr>
            <a:spLocks noGrp="1"/>
          </p:cNvSpPr>
          <p:nvPr>
            <p:ph idx="1"/>
          </p:nvPr>
        </p:nvSpPr>
        <p:spPr>
          <a:xfrm>
            <a:off x="285009" y="1719070"/>
            <a:ext cx="8503884" cy="4836109"/>
          </a:xfrm>
        </p:spPr>
        <p:txBody>
          <a:bodyPr anchor="ctr" anchorCtr="0">
            <a:normAutofit lnSpcReduction="10000"/>
          </a:bodyPr>
          <a:lstStyle/>
          <a:p>
            <a:pPr marL="788670" indent="-742950">
              <a:buFont typeface="+mj-lt"/>
              <a:buAutoNum type="arabicPeriod" startAt="7"/>
            </a:pPr>
            <a:r>
              <a:rPr lang="en-US" sz="3600" dirty="0"/>
              <a:t>RESPONSIBLE RETWEETING</a:t>
            </a:r>
          </a:p>
          <a:p>
            <a:pPr marL="45720" indent="0">
              <a:buNone/>
            </a:pPr>
            <a:endParaRPr lang="en-US" sz="3600" dirty="0"/>
          </a:p>
          <a:p>
            <a:pPr marL="788670" indent="-742950">
              <a:buFont typeface="+mj-lt"/>
              <a:buAutoNum type="arabicPeriod" startAt="8"/>
            </a:pPr>
            <a:r>
              <a:rPr lang="en-US" sz="3600" dirty="0"/>
              <a:t>CONNECT DIGITAL WITH REALITY</a:t>
            </a:r>
          </a:p>
          <a:p>
            <a:pPr marL="45720" indent="0">
              <a:buNone/>
            </a:pPr>
            <a:endParaRPr lang="en-US" sz="3600" dirty="0"/>
          </a:p>
          <a:p>
            <a:pPr marL="788670" indent="-742950">
              <a:buFont typeface="+mj-lt"/>
              <a:buAutoNum type="arabicPeriod" startAt="9"/>
            </a:pPr>
            <a:r>
              <a:rPr lang="en-US" sz="3600" dirty="0"/>
              <a:t>TELL </a:t>
            </a:r>
            <a:r>
              <a:rPr lang="en-US" sz="3600" b="1" u="sng" dirty="0"/>
              <a:t>YOUR</a:t>
            </a:r>
            <a:r>
              <a:rPr lang="en-US" sz="3600" dirty="0"/>
              <a:t> STORY</a:t>
            </a:r>
          </a:p>
          <a:p>
            <a:pPr marL="45720" indent="0">
              <a:buNone/>
            </a:pPr>
            <a:endParaRPr lang="en-US" sz="3600" dirty="0"/>
          </a:p>
          <a:p>
            <a:pPr marL="788670" indent="-742950">
              <a:buFont typeface="+mj-lt"/>
              <a:buAutoNum type="arabicPeriod" startAt="10"/>
            </a:pPr>
            <a:r>
              <a:rPr lang="en-US" sz="3600" dirty="0"/>
              <a:t>CHECK SPELLING, GRAMMAR, AND WORD USAGE</a:t>
            </a:r>
          </a:p>
        </p:txBody>
      </p:sp>
      <p:sp>
        <p:nvSpPr>
          <p:cNvPr id="3" name="Title 2">
            <a:extLst>
              <a:ext uri="{FF2B5EF4-FFF2-40B4-BE49-F238E27FC236}">
                <a16:creationId xmlns:a16="http://schemas.microsoft.com/office/drawing/2014/main" id="{5BC208BC-D952-9845-AB3B-F847F667F7EC}"/>
              </a:ext>
            </a:extLst>
          </p:cNvPr>
          <p:cNvSpPr>
            <a:spLocks noGrp="1"/>
          </p:cNvSpPr>
          <p:nvPr>
            <p:ph type="title"/>
          </p:nvPr>
        </p:nvSpPr>
        <p:spPr/>
        <p:txBody>
          <a:bodyPr/>
          <a:lstStyle/>
          <a:p>
            <a:r>
              <a:rPr lang="en-US" b="1" dirty="0"/>
              <a:t>10 Tips for high school student-athletes to win in social media</a:t>
            </a:r>
          </a:p>
        </p:txBody>
      </p:sp>
    </p:spTree>
    <p:extLst>
      <p:ext uri="{BB962C8B-B14F-4D97-AF65-F5344CB8AC3E}">
        <p14:creationId xmlns:p14="http://schemas.microsoft.com/office/powerpoint/2010/main" val="28507896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C34DDE95-CDA6-7A47-AF38-519C9FB923D1}"/>
              </a:ext>
            </a:extLst>
          </p:cNvPr>
          <p:cNvSpPr>
            <a:spLocks noGrp="1"/>
          </p:cNvSpPr>
          <p:nvPr>
            <p:ph idx="1"/>
          </p:nvPr>
        </p:nvSpPr>
        <p:spPr/>
        <p:txBody>
          <a:bodyPr anchor="ctr">
            <a:normAutofit/>
          </a:bodyPr>
          <a:lstStyle/>
          <a:p>
            <a:r>
              <a:rPr lang="en-US" sz="2400" dirty="0"/>
              <a:t>Everything you post is public information – any text or photo placed online is completely out of your control the moment it is placed online (even if you limit access to your site.</a:t>
            </a:r>
          </a:p>
          <a:p>
            <a:r>
              <a:rPr lang="en-US" sz="2400" dirty="0"/>
              <a:t>Information (including pictures, videos, and comments) may be accessible even after you remove it. </a:t>
            </a:r>
          </a:p>
          <a:p>
            <a:pPr lvl="1"/>
            <a:r>
              <a:rPr lang="en-US" sz="2400" dirty="0"/>
              <a:t>Once you post a photo or comment on a social networking site, that photo or comment becomes the property of the site, and may be searchable even after you remove it.</a:t>
            </a:r>
          </a:p>
        </p:txBody>
      </p:sp>
      <p:sp>
        <p:nvSpPr>
          <p:cNvPr id="3" name="Title 2">
            <a:extLst>
              <a:ext uri="{FF2B5EF4-FFF2-40B4-BE49-F238E27FC236}">
                <a16:creationId xmlns:a16="http://schemas.microsoft.com/office/drawing/2014/main" id="{EA7AEA5D-6C4A-7344-8DFA-C3F676AD4677}"/>
              </a:ext>
            </a:extLst>
          </p:cNvPr>
          <p:cNvSpPr>
            <a:spLocks noGrp="1"/>
          </p:cNvSpPr>
          <p:nvPr>
            <p:ph type="title"/>
          </p:nvPr>
        </p:nvSpPr>
        <p:spPr/>
        <p:txBody>
          <a:bodyPr/>
          <a:lstStyle/>
          <a:p>
            <a:r>
              <a:rPr lang="en-US" b="1" dirty="0"/>
              <a:t>EASTERN’S GUIDELINES FOR</a:t>
            </a:r>
            <a:br>
              <a:rPr lang="en-US" b="1" dirty="0"/>
            </a:br>
            <a:r>
              <a:rPr lang="en-US" b="1" dirty="0"/>
              <a:t> STUDENT-ATHLETES: SOCIAL MEDIA</a:t>
            </a:r>
          </a:p>
        </p:txBody>
      </p:sp>
    </p:spTree>
    <p:extLst>
      <p:ext uri="{BB962C8B-B14F-4D97-AF65-F5344CB8AC3E}">
        <p14:creationId xmlns:p14="http://schemas.microsoft.com/office/powerpoint/2010/main" val="338568762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rid">
  <a:themeElements>
    <a:clrScheme name="Custom 4">
      <a:dk1>
        <a:srgbClr val="12207B"/>
      </a:dk1>
      <a:lt1>
        <a:srgbClr val="F7F0F0"/>
      </a:lt1>
      <a:dk2>
        <a:srgbClr val="0C2E53"/>
      </a:dk2>
      <a:lt2>
        <a:srgbClr val="C9E8FD"/>
      </a:lt2>
      <a:accent1>
        <a:srgbClr val="9F041D"/>
      </a:accent1>
      <a:accent2>
        <a:srgbClr val="466594"/>
      </a:accent2>
      <a:accent3>
        <a:srgbClr val="FFD018"/>
      </a:accent3>
      <a:accent4>
        <a:srgbClr val="88FF1B"/>
      </a:accent4>
      <a:accent5>
        <a:srgbClr val="32F4E9"/>
      </a:accent5>
      <a:accent6>
        <a:srgbClr val="EF6BF4"/>
      </a:accent6>
      <a:hlink>
        <a:srgbClr val="B28BDA"/>
      </a:hlink>
      <a:folHlink>
        <a:srgbClr val="00B0F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rid">
      <a:fillStyleLst>
        <a:solidFill>
          <a:schemeClr val="phClr"/>
        </a:solidFill>
        <a:solidFill>
          <a:schemeClr val="phClr">
            <a:tint val="50000"/>
          </a:schemeClr>
        </a:solidFill>
        <a:gradFill rotWithShape="1">
          <a:gsLst>
            <a:gs pos="0">
              <a:schemeClr val="phClr"/>
            </a:gs>
            <a:gs pos="90000">
              <a:schemeClr val="phClr">
                <a:shade val="100000"/>
              </a:schemeClr>
            </a:gs>
            <a:gs pos="100000">
              <a:schemeClr val="phClr">
                <a:shade val="85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effectStyle>
        <a:effectStyle>
          <a:effectLst>
            <a:outerShdw blurRad="31750" dist="25400" dir="5400000" rotWithShape="0">
              <a:srgbClr val="000000">
                <a:alpha val="50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30000"/>
              </a:schemeClr>
            </a:contourClr>
          </a:sp3d>
        </a:effectStyle>
      </a:effectStyleLst>
      <a:bgFillStyleLst>
        <a:solidFill>
          <a:schemeClr val="phClr"/>
        </a:solidFill>
        <a:solidFill>
          <a:schemeClr val="phClr">
            <a:tint val="90000"/>
            <a:shade val="93000"/>
            <a:satMod val="150000"/>
          </a:schemeClr>
        </a:solidFill>
        <a:blipFill rotWithShape="1">
          <a:blip xmlns:r="http://schemas.openxmlformats.org/officeDocument/2006/relationships" r:embed="rId1">
            <a:duotone>
              <a:schemeClr val="phClr">
                <a:tint val="95000"/>
              </a:schemeClr>
              <a:schemeClr val="phClr">
                <a:shade val="93000"/>
                <a:satMod val="11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Grid.thmx</Template>
  <TotalTime>406</TotalTime>
  <Words>1378</Words>
  <Application>Microsoft Macintosh PowerPoint</Application>
  <PresentationFormat>On-screen Show (4:3)</PresentationFormat>
  <Paragraphs>95</Paragraphs>
  <Slides>12</Slides>
  <Notes>9</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Calibri</vt:lpstr>
      <vt:lpstr>Wingdings</vt:lpstr>
      <vt:lpstr>Wingdings 2</vt:lpstr>
      <vt:lpstr>Grid</vt:lpstr>
      <vt:lpstr>EASTERN CAMDEN COUNTY REGIONAL SCHOOL DISTRICT Social media &amp; athletics</vt:lpstr>
      <vt:lpstr>Tweet smart, tweet often</vt:lpstr>
      <vt:lpstr>Tweet smart, tweet often</vt:lpstr>
      <vt:lpstr>Tweet Smart, tweet often</vt:lpstr>
      <vt:lpstr>Tweet Smart, tweet often</vt:lpstr>
      <vt:lpstr>10 Tips for high school student-athletes to win in social media</vt:lpstr>
      <vt:lpstr>10 Tips for high school student-athletes to win in social media</vt:lpstr>
      <vt:lpstr>10 Tips for high school student-athletes to win in social media</vt:lpstr>
      <vt:lpstr>EASTERN’S GUIDELINES FOR  STUDENT-ATHLETES: SOCIAL MEDIA</vt:lpstr>
      <vt:lpstr>EASTERN’S GUIDELINES FOR  STUDENT-ATHLETES: SOCIAL MEDIA</vt:lpstr>
      <vt:lpstr>EASTERN’S GUIDELINES FOR  STUDENT-ATHLETES: SOCIAL MEDIA</vt:lpstr>
      <vt:lpstr>EASTERN’S GUIDELINES FOR  STUDENT-ATHLETES: SOCIAL MEDIA</vt:lpstr>
    </vt:vector>
  </TitlesOfParts>
  <Company>Eastern Regional High School</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Kristi Hunter</dc:creator>
  <cp:lastModifiedBy>Microsoft Office User</cp:lastModifiedBy>
  <cp:revision>47</cp:revision>
  <cp:lastPrinted>2018-08-17T14:50:46Z</cp:lastPrinted>
  <dcterms:created xsi:type="dcterms:W3CDTF">2018-05-16T12:52:55Z</dcterms:created>
  <dcterms:modified xsi:type="dcterms:W3CDTF">2018-08-30T20:06:25Z</dcterms:modified>
</cp:coreProperties>
</file>